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25" r:id="rId3"/>
    <p:sldMasterId id="2147484182" r:id="rId4"/>
  </p:sldMasterIdLst>
  <p:notesMasterIdLst>
    <p:notesMasterId r:id="rId34"/>
  </p:notesMasterIdLst>
  <p:sldIdLst>
    <p:sldId id="695" r:id="rId5"/>
    <p:sldId id="1030" r:id="rId6"/>
    <p:sldId id="1048" r:id="rId7"/>
    <p:sldId id="1038" r:id="rId8"/>
    <p:sldId id="359" r:id="rId9"/>
    <p:sldId id="1039" r:id="rId10"/>
    <p:sldId id="1040" r:id="rId11"/>
    <p:sldId id="1041" r:id="rId12"/>
    <p:sldId id="1042" r:id="rId13"/>
    <p:sldId id="314" r:id="rId14"/>
    <p:sldId id="1043" r:id="rId15"/>
    <p:sldId id="1044" r:id="rId16"/>
    <p:sldId id="1045" r:id="rId17"/>
    <p:sldId id="1046" r:id="rId18"/>
    <p:sldId id="351" r:id="rId19"/>
    <p:sldId id="318" r:id="rId20"/>
    <p:sldId id="319" r:id="rId21"/>
    <p:sldId id="320" r:id="rId22"/>
    <p:sldId id="353" r:id="rId23"/>
    <p:sldId id="354" r:id="rId24"/>
    <p:sldId id="1049" r:id="rId25"/>
    <p:sldId id="1050" r:id="rId26"/>
    <p:sldId id="355" r:id="rId27"/>
    <p:sldId id="356" r:id="rId28"/>
    <p:sldId id="321" r:id="rId29"/>
    <p:sldId id="323" r:id="rId30"/>
    <p:sldId id="1047" r:id="rId31"/>
    <p:sldId id="352" r:id="rId32"/>
    <p:sldId id="993" r:id="rId33"/>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520" autoAdjust="0"/>
  </p:normalViewPr>
  <p:slideViewPr>
    <p:cSldViewPr>
      <p:cViewPr varScale="1">
        <p:scale>
          <a:sx n="68" d="100"/>
          <a:sy n="68" d="100"/>
        </p:scale>
        <p:origin x="66" y="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9-13T13:04:25.586"/>
    </inkml:context>
    <inkml:brush xml:id="br0">
      <inkml:brushProperty name="width" value="0.05292" units="cm"/>
      <inkml:brushProperty name="height" value="0.05292" units="cm"/>
      <inkml:brushProperty name="color" value="#FF0000"/>
    </inkml:brush>
  </inkml:definitions>
  <inkml:trace contextRef="#ctx0" brushRef="#br0">30066 12291 63 0,'0'0'81'16,"0"0"-7"-16,-8 0-3 0,8 0-9 0,0 0-19 15,-6 2 7-15,6-2-2 0,0 0-5 0,0 0-4 16,-7 0-9-16,4 3 2 0,3-3-1 0,0 0-3 0,0 0 0 15,0 0-2-15,0 0 0 0,-7 0-2 16,7 0-7-16,0 0-2 0,0 0 7 0,0 0 7 16,0 0 1-16,0 0-5 0,-12-3-5 0,12 3-3 15,0-4 0-15,0 4 0 0,-2-2-1 0,2 2-2 0,0 0-4 16,0 0 5-16,0 0-7 0,0 0-6 16,-1-7 0-16,1 7 10 0,0 0-1 0,0 0-14 0,0 0 11 15,0 0-1-15,0 0-11 0,0 0 7 0,0 0 11 16,0 0-14-16,0 0 0 0,0 0 0 0,0 0-6 15,0 0 13-15,0 0-11 0,0 0-10 0,0 0-8 0,0 0-23 16,9-4-129-16,-9 4-187 0,0 0 83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9-13T13:37:41.131"/>
    </inkml:context>
    <inkml:brush xml:id="br0">
      <inkml:brushProperty name="width" value="0.05292" units="cm"/>
      <inkml:brushProperty name="height" value="0.05292" units="cm"/>
      <inkml:brushProperty name="color" value="#FF0000"/>
    </inkml:brush>
  </inkml:definitions>
  <inkml:trace contextRef="#ctx0" brushRef="#br0">10743 9081 22 0,'2'5'22'0,"-2"3"-1"0,1-3 1 15,2 6-4-15,-1-6-2 0,-2 1-2 0,0 5 1 16,2-1 0-16,0 0-6 0,-2-2 3 0,0 3-4 15,0-3 0-15,1 2 2 0,-1 0 0 0,-1 1-2 16,1-1-3-16,-1 0-3 0,0-1 1 0,-1 1-1 0,2-2 8 16,-2 1-6-16,-1 6 1 0,0-8 4 15,2 5-3-15,-1-2 2 0,-1 1 0 0,-1 0-2 0,3 0-3 16,-4 5 0-16,2-4 1 0,0 5 0 0,1-6 2 16,-2 5-3-16,1 1 2 0,0 1 1 15,0-2-4-15,2 0 3 0,1 0-3 0,0-1 33 0,1-2-6 0,-1 0-7 0,3 3-1 16,0-1-3-16,-2 0-3 15,1-5 2-15,1 6-3 0,-2-5-6 0,2 6 6 16,-2 0-5-16,2-2 3 0,-2 1-4 0,0-4-3 16,1 4 2-16,0 0-1 0,-2 1 2 0,-2 1-6 15,2-1 3-15,-3 0 1 0,2-2 0 0,-1 3 2 0,1 0 0 16,0-1-4-16,1 4 1 0,-4-3-2 0,1 8-3 16,1-8-2-16,-1 2 1 0,-1 3 3 0,2-3-2 0,-1-2 0 15,1 7 3-15,1-5-6 0,1-1 3 16,1 6 2-16,-1-4-1 0,2-2-1 0,1 8 1 15,-1-3 1-15,1 3-2 0,-2-4 0 0,1 3 2 16,-1 0-1-16,0-1-6 0,0-4 5 0,2 3-1 0,-3 2 2 16,0-1-2-16,1-1-2 0,-2-5 1 0,1 1 2 15,0 6-1-15,-3 0 5 0,3 1-4 0,-1-7 3 16,0 0-7-16,1 3 4 0,-1 5 6 0,-1-2-9 0,2-2 7 16,-1 4-5-16,0-2 5 0,1-1-5 15,-2 2-1-15,0-3 4 0,-1 0-8 0,1 1 5 16,-1-4 1-16,1 4 0 0,-2 1 2 15,3-1 0-15,-2 0 0 0,0-3-7 0,0 4 5 0,-1-8-5 0,0 7 5 16,-1-5 0-16,1 3-3 0,-1-3 6 16,0 0-3-16,1-1 0 0,-4 0-1 0,1 5-1 15,0 1 2-15,2-7-1 0,1 2 2 0,-2 4 2 16,-2 1-2-16,3 1-5 0,1-1 4 0,-1 3 0 16,0-5 4-16,1 5-5 0,-1-4-1 0,0-2 1 0,1 3 2 15,0 0 1-15,3 0-7 0,-2-6 2 16,2 1 7-16,-3 6-3 0,3-7-5 0,0 6-3 0,-1 1 13 0,2-3-1 15,2-2-4-15,-2 4 3 0,0 0-5 0,0-5 0 16,1 0 5-16,-1-1-2 0,0 7-1 0,0-7 2 16,0 1-1-16,1 0 0 0,-2-1-3 0,1 1 2 0,0 4 1 15,1 0 0-15,-2 1 4 16,1-6-7-16,0 0-1 0,0 5 1 0,-1 2 2 16,1 1 3-16,0-1-1 0,0-1 0 0,-2-1-3 15,0 4-2-15,2-3 6 0,-2 0-3 0,2-4 0 16,0 2-2-16,0 5-1 0,0 1 6 0,0 0-9 15,0 3 2-15,0-3 0 0,2-2 1 0,2 1 4 16,0-3-2-16,2 1-1 0,-1 0-4 0,-4-6 3 0,3-2 3 16,0 3 0-16,1-2-4 0,0 3 1 0,-1-2 2 15,0 5-5-15,1-5 7 0,-4-1-1 0,6-1-1 0,-2 8 0 0,0 1 2 16,-1-1 1-16,0-3-10 16,-2 5 9-16,2-8-4 0,-1 5 4 0,-2 0-3 0,5 0 6 15,-3-4-10-15,-2 2 1 0,-1-4 0 0,4 7 7 16,-3-6-1-16,0 5-4 0,1 4 4 0,-2-1 1 15,-2 1-6-15,2-3 3 0,2-6-13 16,-1-2 14-16,2 2 0 0,0-1-4 0,0-1 6 0,0 1 2 16,2-2 4-16,-2 0-3 0,0 1 1 0,2-1-1 0,2-1-2 15,-4 1 0-15,1 0 1 0,1-1 0 16,-1-1-1-16,1 0 6 0,0 1-7 0,1 0-2 0,0 1-5 0,0 0 5 16,1 1 4-16,-4-1-7 15,1 3 6-15,5 4-2 0,-7 2 6 0,-1-6-1 16,0 0-7-16,4-1 2 0,-5 1 2 0,1-2 3 15,-1-3 6-15,2 4-7 0,-1-2 4 0,0 1-7 0,1-1 3 16,1-1 0-16,0 3 2 0,-2-2-2 16,3 2-3-16,-3-1 0 0,2 1 0 0,-3-2-1 15,0 3 1-15,6-1-4 0,-6 5 1 0,0 2 4 0,0 1-4 0,0 2 1 16,0-4 3-16,-1 1-2 0,2-7-5 16,-1 7 6-16,0-7-4 0,1 0 1 0,2 0 4 0,-3 7 7 15,4-9-4-15,-4 4-1 0,3 4 2 16,0 3 1-16,1 2 0 0,-1-3 6 0,-2 1-16 15,3-2 8-15,-3 2 2 0,4-10-6 0,-1 8 1 0,1 0 0 0,-1 0 4 16,0-1-5-16,-3 0 1 0,2 0-5 16,-3 0 4-16,0 2-9 0,0 4-6 15,-5-2-2-15,-2 0 1 0,6-5 0 0,-3 1-5 0,0-4 12 16,4-3 0-16,-5-2-2 0,4 2 2 0,1-2-8 0,-3-2 9 16,3 2 0-16,-1-3 2 0,1-2 2 15,0 0-2-15,-1 2-5 0,-2-4 12 0,2 1-13 0,1 0 9 16,-3-1-11-16,3 1 10 15,-1-2 1-15,1 3 0 0,0-3-3 0,0 1 3 0,0 0-1 0,0-1 1 16,0 0 1-16,0 3-5 0,1-1 7 0,-1-3-6 16,-1-1-1-16,1 3 3 0,0-3 3 0,-2 2 2 15,2-3-5-15,-3 0-5 0,3 2-1 0,-4-2-16 16,4 0-18-16,-4-1-73 0,-1-3-124 16,5-1 55-16</inkml:trace>
  <inkml:trace contextRef="#ctx0" brushRef="#br0" timeOffset="2580.75">13626 9103 19 0,'0'7'28'0,"3"-3"-3"16,-3-4 2-16,1 5-6 0,0-1-1 0,-1 1 0 0,3-1 0 15,-3 0-3-15,1 2-4 0,2-1-1 0,-3 0 1 16,1 0-1-16,-1 0-3 0,1 2-3 0,2-1 3 16,-3 2-2-16,0-2 2 0,1 1-6 0,-1 0-1 0,-1 1 6 15,1 2-4-15,0-1-1 0,-3 0 2 0,2 1-2 16,1-2-1-16,0 1-1 0,-1 1 3 16,-2 2-3-16,2 0 2 0,1 0 0 0,-3-2-2 15,2 4 5-15,1 3-4 0,-1-6-3 0,1 6 7 16,0-1-5-16,0 1 3 0,1 1-2 0,-1 0 3 0,4 1 0 15,-4 0 3-15,1-1 1 0,2 1-5 0,-2 0 0 16,3 6-3-16,-3-6 4 0,4 0-2 0,-5 8 2 16,3-7 4-16,-2-1-3 0,-1 7-1 0,1-7 2 15,-1 0 0-15,0 5 2 0,0 1 5 0,3-7-6 16,-6 1 0-16,6 2 0 0,-2-4 0 0,-1 11 4 16,4-7 0-16,-1 3-3 0,-1 1-4 0,2 1 1 0,1 0-1 15,-1-1-2-15,1-1 1 0,0 2 2 16,-1-1-1-16,1 2 0 0,-1-1 3 0,1 0-2 0,0 1-5 15,-1 0 0-15,-1 0-3 0,-2-1 5 16,1 1-5-16,1-3 7 0,0 2-2 0,-3-6-1 0,2 4 1 0,2 2 5 16,-2-6-2-16,1 4 3 0,-1 2-2 0,2 0 1 15,0-2 4-15,0 6-4 16,-3-3 0-16,3-1-8 0,-2 3 6 0,0-2-5 0,-1 3 4 0,2-1 8 16,-2-2-12-16,-1 1-1 0,1 0 4 15,-1 1-3-15,0-3 6 0,0 2-7 0,0-1-2 16,2-1-4-16,-2 1 3 0,-2 0 1 0,4 0-3 15,-2 0 4-15,0-1 1 0,1 1-1 0,0-1 1 0,2 2-5 16,-2-2 4-16,2 2 2 0,-3-2-1 16,2 3 0-16,1-4 4 0,-3 4-2 0,4-2 2 0,-2 6 3 0,1-1-1 15,-3-3-3-15,5 0-5 0,-3 0 2 16,2 1 1-16,-1-1 5 0,-1-1-6 0,2 0 3 16,-4-1-6-16,1 3 0 0,2-3 1 0,-3 1 3 15,0 1-3-15,3 0 0 0,-3 2 5 0,-2-4-6 16,1 3-6-16,-2-1 7 0,2 0 1 0,-4-1-1 0,1 0 7 15,0 1 1-15,-2-1 2 0,4 2-11 16,-2-1 3-16,0 2-2 0,-1 1 4 0,-1-1-2 0,0-2-3 0,-3-2 15 16,4 4-15-16,0-2 3 0,-2-2 0 0,2 2-3 0,-3-2-1 15,2 2 4-15,0-1-1 16,1 0-1-16,0 0-1 0,0 1 0 0,1 0-1 16,0-3 26-16,0 3-8 0,-1-3 7 0,1 2 1 15,2-3-7-15,-3 1 5 0,1 0-10 0,0 1 12 16,-1-1-10-16,1-6-12 0,0 5 12 0,3 2-5 15,-3-1-2-15,0 3 4 0,3-5-4 0,-2 1 2 0,2 1 2 16,-3-2-1-16,3 0-7 0,-2-4 4 16,2 6 3-16,1-2-3 0,0 2-7 0,0-1 7 15,0-1-3-15,0 3-3 0,0-3 5 0,0-3-4 0,4 4 1 0,-4 1-3 16,4-6 7-16,-3 7-10 0,3-3 6 16,-3 2 1-16,4-1-3 0,-1-1 7 0,0-3-4 15,-3 4-7-15,3-7 10 0,1 7-3 0,-1-5 2 16,4 4-1-16,-3-4-6 0,1 3 3 0,1 5 0 15,-1-3 3-15,0 4-1 0,1-2 0 0,-1-2-4 0,1 3 5 0,-2-3-5 16,2 1 3-16,-2-1-10 0,-1-6 12 16,-1 0 7-16,1 0-7 0,-2 1 0 15,1-1 2-15,-1 0 2 0,2-1 0 0,-3 1 2 0,2 1-3 16,-2 5 6-16,0-5-6 0,-1-1 0 0,0 1 6 16,-1-3-7-16,2 4 4 0,-2-2-2 15,1 0-2-15,0-1 3 0,0 0 6 0,-1 0-18 16,2 2 10-16,-2-3 0 0,1 2-1 0,0 0-8 0,2-1 10 15,0 0-1-15,0 0 0 0,1-1-4 0,-2 2 1 0,2-2 3 16,-1 2-15-16,2 7 15 0,-4-7-1 16,2 0-4-16,-1 2 6 0,-2-2-3 0,-1 1 6 0,0-3-1 15,2 2-9-15,-2 1 6 0,1-4 6 0,-2 4-1 0,3-4-18 16,-2 1 17-16,2-1-5 16,-1-4 0-16,1 3 5 0,-2-2-3 0,1-1 10 0,0 3-8 0,1-1-3 15,0 0 2-15,0-6-5 0,1 5 5 16,0-3-2-16,-1-2-1 0,3 0-2 0,-3-4 4 0,1 2-4 15,-1-2-9-15,1 2 2 0,-1-4-1 16,0-2-20-16,0 0-42 0,0 0-130 0,0 0-211 16,2-15 94-16</inkml:trace>
  <inkml:trace contextRef="#ctx0" brushRef="#br0" timeOffset="5130.64">16643 9554 47 0,'4'10'77'0,"-4"2"-7"16,0 0-5-16,0 3-8 0,1-3-6 0,-1 4-17 16,4-4 9-16,-4 5-2 0,4 0 0 0,-3-1-11 15,1 2 5-15,1-1-10 0,0 2-1 0,1-1 2 16,-3-1-4-16,0 1-8 0,3 0 9 0,-1 2-3 0,-2-2-9 0,4 7-4 15,-4-4 1-15,2 1 5 0,-2-1 2 0,2 4-3 0,-2-6-4 16,0 1 2 0,2-1-2-16,-2 5 9 0,2-4-4 0,-2-1-10 0,4 8 4 15,-2-1 4-15,-1-2-1 0,2 2-5 0,0 2 0 16,-3-4 7-16,3 1-5 0,1 1 2 0,-1 0 1 16,0-1 3-16,-3-6 0 0,4 7-5 0,-1-1 4 15,-3-5-5-15,2 1 2 0,1-2-4 0,0 8 0 16,-1-8 1-16,0 6-3 0,0 3 4 0,1-9-7 0,0 8 3 0,-1 0 3 15,-1 0-2-15,0 2-1 16,0-5-1-16,0 5 3 0,0-2-5 0,2-1 4 0,0 1 2 16,-1-2-15-16,1 2 12 0,-1-1-6 0,0 3 8 15,-1-3-4-15,1 3 7 0,-1-1-3 16,2 2-7-16,-1-1 8 0,1 0-16 0,1-1 8 0,-2 1 0 16,1-2 3-16,0 3-2 0,-3-4 3 0,3 3 3 0,0-2-1 15,0 1-7-15,-3-1 8 0,4 2-3 16,-4 0-5-16,2-1 0 0,1-2 2 0,-3 3 4 15,3-3-2-15,-3 3-5 0,-2-1 2 0,1 1 4 16,1-3 3-16,-2 3 1 0,2 0-11 0,-1 2 0 0,4-2 10 16,-5-1-3-16,-2 1-4 0,3 1 2 0,0 2 4 15,-1-3-3-15,1-2-3 0,0 2 4 0,-3 0 0 16,2 0-9-16,1 0 5 0,0 0 1 16,0 0 3-16,0 0 2 0,0-1-2 0,1 4 2 15,-1 0 0-15,3-3-6 0,-3 0 2 0,0 0-2 0,-3 3 1 16,2-1-13-16,1-2 14 0,4 0 0 15,-4 0 2-15,0 3-1 0,-3-1 1 0,6-2 5 0,-3 0-10 16,0 0 8-16,-3 3-5 0,3-4 2 0,-1-1 5 16,1 1 2-16,0-2 0 0,0 2-12 0,0-1 13 0,1 2-3 15,-1-2-2-15,-1 2 5 0,1-2-4 0,1 2 3 0,-1 1 2 16,3-2-4-16,-3 1-1 16,5 0-5-16,-1 1 0 0,-3-2 6 0,3 3-2 0,1-4-1 15,-4-1-4-15,3 2 0 0,-1-1 6 16,-2-1-4-16,-1 5-2 0,0-6 4 0,0 3-2 0,-1-4 4 0,-2 4-9 15,3-1 2-15,4 0 6 0,0-3-19 16,-3 1 12-16,3 0 8 0,-1-4-9 0,2-4 7 16,1 9 3-16,-3-6-2 0,-2 7 2 0,4-1-2 15,-5-7-7-15,5 9 4 0,-1-5 4 0,0 4-7 0,-1-3-1 16,-1-5 7-16,-1 5-4 0,0-4 6 16,-1-1-6-16,2 8 2 0,-2-6-1 0,0 4 0 15,0-6-1-15,0 5 1 0,-2-5 0 0,4 0-8 16,-4 0 14-16,1 2 4 0,1-2-10 0,-1 2 10 0,1-3 1 15,-2 2-3-15,4-2-1 0,-2 2-2 0,2-3-1 16,1 1 5-16,-3-2-1 0,4 1 0 0,2-1-14 16,-2 1 10-16,-1-1-6 0,1 0 6 0,2 1 0 15,-1 0-3-15,0 0 2 0,0-5-4 0,-1 7 0 16,1-2 6-16,-3 7-7 0,1-4 2 0,0 0 2 16,-1-2-1-16,0 1-1 0,0-1 1 0,-2-1 2 0,3 0-5 15,-2 2 1-15,-1-2 1 0,1 1 2 0,-4-1 1 16,4 0-4-16,-1 0 5 0,-1-1-6 0,-1 2-1 15,-2 0 8-15,1-1-9 0,-4-1 3 0,5-3 4 16,1-4-8-16,-2 3 3 0,-1-3 3 0,0 0-1 16,3-3 1-16,0 1-6 0,-1-2 3 0,0 0 2 0,-1 0-6 0,1-2-17 15,2-3-13-15,-3 3-13 0,3-3-17 16,-1 2-60-16,1-2-70 0,0 0-209 16,0 0 92-16</inkml:trace>
  <inkml:trace contextRef="#ctx0" brushRef="#br0" timeOffset="7280.6">19503 9351 64 0,'0'0'71'0,"0"0"-7"0,0 0 0 0,0 0-7 15,0 0 0-15,0 0 1 0,-9-9-10 0,9 9-2 16,0 0-10-16,0 0 1 0,0 0-6 0,0 0 0 0,0 0-8 0,0 0 1 15,0 0-4-15,0 0-2 0,0 0-4 16,0 0-1-16,0 0-1 0,0 0 1 16,0 0 0-16,0 0-5 0,0 0 0 0,0 0-2 0,-4 11 1 15,4-11-1-15,0 5-5 0,3-2 3 0,-3-3-1 16,-3 7 6-16,3-3-3 0,0 1-2 0,0 0 1 16,3 1-2-16,-3-1-1 0,0 1-2 0,1 2 1 0,-1 0 1 15,0 0-5-15,0 2 6 0,1 0 1 16,2 0-2-16,-3 2-2 0,0-3 4 0,1 5-7 0,-1-2 8 15,0 3-3-15,-1 0 4 0,-2 2-5 16,2-3 3-16,-3 3-4 0,4-2-1 0,-1 2 5 0,-2 1-2 0,2-2 1 16,-1 1-5-16,0 0 2 0,2-1 0 15,0 4-5-15,-1-3 7 0,-2 0 6 16,3 2-9-16,-1 0 3 0,1-1 3 0,0 0-2 0,-4 9-1 0,3-2 1 16,1 3 4-16,1-4-4 0,-2 4 2 15,-3-2-2-15,0 0 1 0,1-1-1 0,-1 1-2 16,2 1 2-16,-3-1 2 0,5-1-1 0,-5 1-2 15,2 1 7-15,-1-1-9 0,1 1 2 0,1 0 4 0,0 1-3 16,2-1 11-16,-2-1-11 0,-1 1-4 16,2 0 4-16,-1-1-4 0,1 0 3 0,-3-1-2 15,-1 2-1-15,0-2 2 0,1 1-4 0,1-2 5 0,-3 4 3 0,1 0-1 16,0 1-5-16,-2-2 2 0,1 3-1 16,0-3-3-16,1 1 6 0,0 0 3 0,0 1-3 0,0-2 1 15,1 3-5-15,0-1 1 0,3 1 2 16,-2-1 1-16,-1 0 1 0,4 2-4 0,-2-4 3 0,2 2-9 15,1 1 2-15,-2-1 5 0,2-2-3 16,0 4 5-16,-1-3-2 0,3-1-3 0,-2 2 5 16,-1 2-2-16,0 0-1 0,0-1-2 0,0 2 2 0,-1-3 3 0,-2 5-3 15,2-2-3-15,-2-1 6 0,1 0-3 16,-2-2-2-16,3 3 2 0,1-2 2 16,-3 1-5-16,3 0 14 0,0 1-14 0,-1-3 5 15,2 1-6-15,-1-1 4 0,4-1-1 0,-4-1-3 16,5 1 3-16,-2-3-1 0,-1 2-1 0,1 0 1 0,-2-2-3 15,3 1 4-15,-3-1 1 0,2 1 0 0,-2-1-2 16,2 2 5-16,-3-3 0 0,1 3-5 0,-1 1-1 16,-1-3 4-16,1 0-5 0,-3 0 7 0,3 1-7 0,-1 1 6 15,-1-4-4-15,1-2 3 0,-1 3-1 0,-1 4-3 16,-1-3 5-16,3 4-3 0,-2-4 4 0,1 1-4 16,-3 3 2-16,2-4 4 0,1 1-8 0,-2 1 4 15,0-1-2-15,0-1 5 0,0 1 0 0,-1 3-1 16,3-5-8-16,-5 3 3 0,6-1 2 0,-3 1-3 15,-1 1 1-15,1 1 0 0,0 5 4 0,-1-3-3 0,2 0-1 16,1-1 3-16,-3 2 0 0,2-2 1 0,2-1-5 16,1 2 3-16,0-1-4 0,0 2 3 0,0 0 1 15,0-2 0-15,1 1 1 0,2 0 28 16,-2-1-14-16,3 3 7 0,-4-4-7 0,0 0-2 16,4-2-4-16,-4 3 13 0,0-4-19 0,-2 3 10 15,4-3-6-15,-2 1 2 0,0-1 4 0,5 1-1 0,-4 4-1 16,1 0 0-16,0-4-4 0,-1 3 0 15,3-1 1-15,-1 0-5 0,-1 0 6 0,2 2-8 0,-1-1 4 16,1 1-4-16,2-2 4 0,-1-2 0 0,0 1-6 16,-1 0 5-16,1-2-2 0,-1-1-1 0,4-5 0 15,-2 6-2-15,2-3 7 0,-4-6-5 0,1 3 5 16,1-2-9-16,-2 0 5 0,0 1-1 0,0 0-3 16,-1 0 5-16,3-2-3 0,1 0-3 0,-3 0 4 0,0 1-3 0,-2-1 2 15,1-1-7-15,1 6 1 16,0-3 8-16,-4 1-1 0,1 4 1 0,-1-4-7 0,-3-1 5 15,2 1 6-15,-1-4-8 0,-2 3 1 0,0-3 0 0,1 1 1 16,-2 1 0-16,-1-1 6 0,1 0-5 0,1 0 3 16,0 0-6-16,-1 0 1 0,0-2 2 15,1 2-5-15,0-1 5 0,-1 0-1 0,2 2 4 0,0-1-7 16,-1-1 2-16,1-1-2 0,1-3 10 0,-2 4-9 16,0-6-1-16,0 2 7 0,2-1-6 15,-2 2 5-15,1-3-4 0,1-1 3 0,-2 4-4 16,-3-5 2-16,4 2-2 0,-4 2-7 0,2-3 9 15,1-1-3-15,-1 4 8 0,1-2-4 0,-2 1 0 0,4-1-5 16,-2 1 11-16,2-2-8 0,1 0 2 0,-3-1 0 16,4 1-2-16,-2-1 1 0,0-1-1 0,1-1 6 15,0-1-7-15,1 1 1 0,-2-1 4 0,2-5 5 16,0 7-1-16,0-7-6 0,0 0-9 0,4 0-26 16,-4 0-23-16,0 0-63 0,13-12-62 0,-8 2-197 0,4 2 88 15</inkml:trace>
  <inkml:trace contextRef="#ctx0" brushRef="#br0" timeOffset="9196.12">21472 9194 7 0,'0'0'69'0,"3"-5"-5"16,-3 5-10-16,1-3-1 0,-1 3-8 16,0 0-3-16,0-3 0 0,0 3-2 0,0 0-8 0,0 0-2 15,0 0-4-15,0-6-7 0,0 6 3 0,0 0-4 0,0 0 3 16,0 0-6-16,0 0-2 0,0 0-3 15,0 0 1-15,0 0-1 0,-5 12-3 0,2-9-2 0,3-3-2 16,-1 5-1-16,1-5 8 0,0 6-8 16,0-3 4-16,0 0 0 0,0-3-4 0,0 6 4 15,0-1-7-15,0 0 5 0,0 0-2 0,0-3 3 16,0 5-2-16,1-2-2 0,2 2 9 0,-3 1-7 0,1-2-3 16,-1 5 2-16,0-1 0 0,0 1-2 0,0-1 0 0,0 2-2 15,0 1 4-15,0-1-1 0,0 0 1 16,0 2 1-16,0 1-3 0,0 1-3 0,0-1 31 0,0 2-8 15,0-1 0-15,0 2 0 0,-1-2 4 0,-2 1-7 0,2 0-1 16,0 1 3-16,-2-2-4 0,2 2 3 16,-2 1-5-16,2 0-1 0,-3 2-2 0,3 4-2 0,-3-6 0 15,4 6 7-15,0 1-6 16,-5-1 3-16,5-1-1 0,0 4-10 0,5-2 7 0,-9 2-7 0,8 1 4 16,-8-1-3-16,8 2 1 15,-4-1 7-15,0 0-9 0,1 0 6 0,2 0-2 16,-2 1 0-16,-1 1 4 0,0-2-5 0,4 0-1 15,-4 1 2-15,0 0-5 0,1-1-2 0,-2 0 5 0,1-1-4 16,0 1 9-16,0-2-6 0,1 3 5 0,-1-3 1 0,4 0-12 0,-4 1 7 16,4-2 0-16,-4 1-7 15,0 0 9-15,0 0-3 0,1 0 4 0,2 2-3 16,-3 0-1-16,-3 1-2 0,3 1 6 0,-1-2-15 16,-3 0 17-16,0-1-4 0,3 3 7 0,-3-1-8 0,0-3 0 15,-1 3 2-15,4 0-1 0,-3 0-1 16,4 0 4-16,-1 0-7 0,1-1 9 0,-3 0-9 0,6-1-1 15,-3-1-2-15,0 3 8 0,1-5-3 0,-5 5 1 0,7-5-6 0,-3 3 9 16,0 0-4-16,0 1 2 16,0-2 1-16,-3 3 3 0,2 2-2 0,-3 0-4 0,0-2 4 15,3 2 1-15,-3-1 0 0,0-1 2 16,3 1-9-16,-2 0 0 0,1 1 5 0,2-2-2 16,-2 1 0-16,2 0-6 0,0 0 6 0,2 1-3 15,-2-2-3-15,0 0 9 0,0-1-8 0,2 0 4 16,1-1-1-16,-3 0 3 0,1-1-5 0,3 2-1 15,-2-2-1-15,0 2 0 0,-1-2 1 0,2 5 4 0,-3 0 2 16,1-2-4-16,3 3 3 0,-4 0-1 16,0-3 3-16,0 1-12 0,0 3 7 0,0 0 0 0,-2-3 5 15,0 3-8-15,1 0 9 0,-3-2-3 0,2 1-2 16,-2 1-1-16,-2-4 7 0,0 3-8 16,2-4 2-16,1 3-4 0,-1 1 0 0,-1-3 4 0,1 1 1 0,-2 0 0 15,2 1-1-15,1-1 3 0,-1 5-2 16,3-4 1-16,0 3 2 0,3-4-3 0,-2 2-7 0,0-1 3 15,0 1 3-15,2-2-5 0,-1 2 7 16,0 0-7-16,4-3 3 0,-2 1 6 0,4 0-9 16,-3-2 5-16,1 3 3 0,-1-4-1 0,1-1-1 0,1 0 2 15,0 0 0-15,-2-1-3 0,-2 1 2 0,3-1 4 16,-1 2-4-16,1-2-3 0,-5 0-3 0,3 5 4 0,-6-3 7 16,3 0-3-16,3-3-8 0,-2 1 3 15,-2-2-2-15,1-2 3 0,0-3 3 16,0-1-1-16,-3 1-2 0,2 0 0 0,-3 0 0 0,4-1 4 15,0 1-4-15,0 0 1 0,-2 1 3 16,0 4-6-16,2-4 6 0,0 6-5 0,0 3 3 0,-5-3 2 16,1 1-5-16,0-8 3 0,3 3 0 0,1-4-15 0,-3 0 16 15,1 2-4-15,0-2 4 0,-1-1-1 16,2 1 3-16,-2 1-1 0,-1 6-3 0,-1 2 5 0,-1-4 0 16,1-6-5-16,2 0 9 0,3-2 2 0,-2 6-2 0,4-4-5 15,-4-1 4-15,4-2-1 16,-2 0 2-16,0-2 4 0,0 1-4 0,0 1-3 0,0-2 0 15,0-2-2-15,0 5-2 0,0 2 7 0,0-1-7 0,-2-4 2 0,0-2 0 16,2 0 4-16,-1 1 3 0,1-3-8 16,-1 0 3-16,1-1-3 0,0-2-2 0,0 1 3 15,0-3-4-15,0 2 6 0,0-1-9 0,1 1 7 16,-1-2 3-16,0-3-5 0,-1 7-1 0,1-7 0 0,-1 2 0 16,1-2 2-16,-2 4-3 15,2-4-4-15,0 0 7 0,0 0-1 0,0 6-1 0,0-6-8 16,0 0 7-16,0 0-5 0,0 0-13 15,0 0-17-15,0 0-33 0,0 0-30 0,0 0-144 0,0 0-259 0,-6-14 115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29</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6 - Team Decision</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6 - Team Decision</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6 - Team Decision</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6 - Team Decision</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350600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828800"/>
            <a:ext cx="50292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t>IT2090</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Lecture 6 - Team Decision</a:t>
            </a:r>
          </a:p>
        </p:txBody>
      </p:sp>
      <p:sp>
        <p:nvSpPr>
          <p:cNvPr id="7" name="Rectangle 7"/>
          <p:cNvSpPr>
            <a:spLocks noGrp="1" noChangeArrowheads="1"/>
          </p:cNvSpPr>
          <p:nvPr>
            <p:ph type="sldNum" sz="quarter" idx="12"/>
          </p:nvPr>
        </p:nvSpPr>
        <p:spPr>
          <a:ln/>
        </p:spPr>
        <p:txBody>
          <a:bodyPr/>
          <a:lstStyle>
            <a:lvl1pPr>
              <a:defRPr/>
            </a:lvl1pPr>
          </a:lstStyle>
          <a:p>
            <a:fld id="{657FB8D6-6DBC-4B4B-A3AD-409E5888E191}" type="slidenum">
              <a:rPr lang="en-US" altLang="en-US"/>
              <a:pPr/>
              <a:t>‹#›</a:t>
            </a:fld>
            <a:endParaRPr lang="en-US" altLang="en-US"/>
          </a:p>
        </p:txBody>
      </p:sp>
    </p:spTree>
    <p:extLst>
      <p:ext uri="{BB962C8B-B14F-4D97-AF65-F5344CB8AC3E}">
        <p14:creationId xmlns:p14="http://schemas.microsoft.com/office/powerpoint/2010/main" val="3008953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3264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r>
              <a:rPr lang="en-US"/>
              <a:t>IT2090</a:t>
            </a:r>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Lecture 6 - Team Decision</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8648625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93337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147577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351154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7 - Team Diversity</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7499474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777469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704823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7763896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75078393"/>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7 - Team Diversity</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033892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4917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021802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7 - Team Diversity</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388405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0699727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3950989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819084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7 - Team Diversity</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474914036"/>
      </p:ext>
    </p:extLst>
  </p:cSld>
  <p:clrMapOvr>
    <a:masterClrMapping/>
  </p:clrMapOvr>
  <p:transition>
    <p:cover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6 - Team Decision</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58613917"/>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67" r:id="rId17"/>
    <p:sldLayoutId id="2147484181" r:id="rId18"/>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7 - Team Diversity</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05825897"/>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 id="2147484195" r:id="rId13"/>
    <p:sldLayoutId id="2147484196" r:id="rId14"/>
    <p:sldLayoutId id="2147484197" r:id="rId15"/>
    <p:sldLayoutId id="2147484198"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1.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6.JPG"/><Relationship Id="rId1" Type="http://schemas.openxmlformats.org/officeDocument/2006/relationships/slideLayout" Target="../slideLayouts/slideLayout44.xml"/><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7315200" y="1525633"/>
            <a:ext cx="3886200" cy="3161002"/>
          </a:xfrm>
        </p:spPr>
        <p:txBody>
          <a:bodyPr>
            <a:normAutofit fontScale="90000"/>
          </a:bodyPr>
          <a:lstStyle/>
          <a:p>
            <a:pPr algn="ctr"/>
            <a:br>
              <a:rPr lang="en-US" sz="4400" b="1" dirty="0"/>
            </a:br>
            <a:r>
              <a:rPr lang="en-US" sz="4400" b="1" dirty="0">
                <a:solidFill>
                  <a:srgbClr val="FFC000"/>
                </a:solidFill>
              </a:rPr>
              <a:t>Team Decision</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“Team decision-making strategies should therefore be used when you want to get participation and achieve consensus”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858000" y="4936357"/>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3" name="Picture 2">
            <a:extLst>
              <a:ext uri="{FF2B5EF4-FFF2-40B4-BE49-F238E27FC236}">
                <a16:creationId xmlns:a16="http://schemas.microsoft.com/office/drawing/2014/main" id="{98148ABD-2642-B9FC-FDF2-1C68C7FCFA3B}"/>
              </a:ext>
            </a:extLst>
          </p:cNvPr>
          <p:cNvPicPr>
            <a:picLocks noChangeAspect="1"/>
          </p:cNvPicPr>
          <p:nvPr/>
        </p:nvPicPr>
        <p:blipFill>
          <a:blip r:embed="rId2"/>
          <a:stretch>
            <a:fillRect/>
          </a:stretch>
        </p:blipFill>
        <p:spPr>
          <a:xfrm>
            <a:off x="990600" y="1921643"/>
            <a:ext cx="6225217" cy="3257864"/>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7" y="437744"/>
            <a:ext cx="11333426" cy="927279"/>
          </a:xfrm>
        </p:spPr>
        <p:txBody>
          <a:bodyPr>
            <a:normAutofit/>
          </a:bodyPr>
          <a:lstStyle/>
          <a:p>
            <a:r>
              <a:rPr lang="en-US" dirty="0"/>
              <a:t>Decision making</a:t>
            </a:r>
          </a:p>
        </p:txBody>
      </p:sp>
      <p:sp>
        <p:nvSpPr>
          <p:cNvPr id="3" name="Content Placeholder 2"/>
          <p:cNvSpPr>
            <a:spLocks noGrp="1"/>
          </p:cNvSpPr>
          <p:nvPr>
            <p:ph idx="1"/>
          </p:nvPr>
        </p:nvSpPr>
        <p:spPr>
          <a:xfrm>
            <a:off x="721197" y="1709530"/>
            <a:ext cx="11333427" cy="3472070"/>
          </a:xfrm>
        </p:spPr>
        <p:txBody>
          <a:bodyPr/>
          <a:lstStyle/>
          <a:p>
            <a:pPr marL="0" indent="0">
              <a:buNone/>
            </a:pPr>
            <a:r>
              <a:rPr lang="en-US" sz="3600" dirty="0"/>
              <a:t>Three main areas that support systematic process are:</a:t>
            </a:r>
          </a:p>
          <a:p>
            <a:pPr marL="0" indent="0">
              <a:buNone/>
            </a:pPr>
            <a:endParaRPr lang="en-US" dirty="0"/>
          </a:p>
          <a:p>
            <a:pPr marL="457200" lvl="1" indent="0">
              <a:buNone/>
            </a:pPr>
            <a:r>
              <a:rPr lang="en-US" sz="2800" dirty="0">
                <a:effectLst/>
              </a:rPr>
              <a:t>1. E</a:t>
            </a:r>
            <a:r>
              <a:rPr lang="en-US" sz="2800" dirty="0"/>
              <a:t>nvironments for decision making</a:t>
            </a:r>
            <a:endParaRPr lang="en-US" sz="2800" dirty="0">
              <a:effectLst/>
            </a:endParaRPr>
          </a:p>
          <a:p>
            <a:pPr marL="457200" lvl="1" indent="0">
              <a:buNone/>
            </a:pPr>
            <a:r>
              <a:rPr lang="en-US" sz="2800" dirty="0">
                <a:effectLst/>
              </a:rPr>
              <a:t>2. </a:t>
            </a:r>
            <a:r>
              <a:rPr lang="en-US" sz="2800" dirty="0"/>
              <a:t>Methods for decision making</a:t>
            </a:r>
            <a:endParaRPr lang="en-US" sz="2800" dirty="0">
              <a:effectLst/>
            </a:endParaRPr>
          </a:p>
          <a:p>
            <a:pPr marL="457200" lvl="1" indent="0">
              <a:buNone/>
            </a:pPr>
            <a:r>
              <a:rPr lang="en-US" sz="2800" dirty="0">
                <a:effectLst/>
              </a:rPr>
              <a:t>3. </a:t>
            </a:r>
            <a:r>
              <a:rPr lang="en-US" sz="2800" dirty="0"/>
              <a:t>Tools for decision making</a:t>
            </a:r>
            <a:endParaRPr lang="en-US" sz="2800"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10</a:t>
            </a:fld>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C6A2781-E5A3-2930-BEFC-085D6F166C07}"/>
                  </a:ext>
                </a:extLst>
              </p14:cNvPr>
              <p14:cNvContentPartPr/>
              <p14:nvPr/>
            </p14:nvContentPartPr>
            <p14:xfrm>
              <a:off x="10807200" y="4419360"/>
              <a:ext cx="16920" cy="7560"/>
            </p14:xfrm>
          </p:contentPart>
        </mc:Choice>
        <mc:Fallback xmlns="">
          <p:pic>
            <p:nvPicPr>
              <p:cNvPr id="4" name="Ink 3">
                <a:extLst>
                  <a:ext uri="{FF2B5EF4-FFF2-40B4-BE49-F238E27FC236}">
                    <a16:creationId xmlns:a16="http://schemas.microsoft.com/office/drawing/2014/main" id="{FC6A2781-E5A3-2930-BEFC-085D6F166C07}"/>
                  </a:ext>
                </a:extLst>
              </p:cNvPr>
              <p:cNvPicPr/>
              <p:nvPr/>
            </p:nvPicPr>
            <p:blipFill>
              <a:blip r:embed="rId3"/>
              <a:stretch>
                <a:fillRect/>
              </a:stretch>
            </p:blipFill>
            <p:spPr>
              <a:xfrm>
                <a:off x="10797840" y="4410000"/>
                <a:ext cx="35640" cy="26280"/>
              </a:xfrm>
              <a:prstGeom prst="rect">
                <a:avLst/>
              </a:prstGeom>
            </p:spPr>
          </p:pic>
        </mc:Fallback>
      </mc:AlternateContent>
      <p:sp>
        <p:nvSpPr>
          <p:cNvPr id="7" name="Footer Placeholder 6">
            <a:extLst>
              <a:ext uri="{FF2B5EF4-FFF2-40B4-BE49-F238E27FC236}">
                <a16:creationId xmlns:a16="http://schemas.microsoft.com/office/drawing/2014/main" id="{3EEE2172-308E-839B-920F-E4799524AFFB}"/>
              </a:ext>
            </a:extLst>
          </p:cNvPr>
          <p:cNvSpPr>
            <a:spLocks noGrp="1"/>
          </p:cNvSpPr>
          <p:nvPr>
            <p:ph type="ftr" sz="quarter" idx="11"/>
          </p:nvPr>
        </p:nvSpPr>
        <p:spPr/>
        <p:txBody>
          <a:bodyPr/>
          <a:lstStyle/>
          <a:p>
            <a:r>
              <a:rPr lang="en-US"/>
              <a:t>Lecture 6 - Team Decision</a:t>
            </a:r>
            <a:endParaRPr lang="en-US" dirty="0"/>
          </a:p>
        </p:txBody>
      </p:sp>
      <p:sp>
        <p:nvSpPr>
          <p:cNvPr id="8" name="Date Placeholder 7">
            <a:extLst>
              <a:ext uri="{FF2B5EF4-FFF2-40B4-BE49-F238E27FC236}">
                <a16:creationId xmlns:a16="http://schemas.microsoft.com/office/drawing/2014/main" id="{50DEAA1D-D66D-F738-37D8-347EA711C8A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65005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763" y="235536"/>
            <a:ext cx="9738984" cy="927278"/>
          </a:xfrm>
        </p:spPr>
        <p:txBody>
          <a:bodyPr>
            <a:normAutofit/>
          </a:bodyPr>
          <a:lstStyle/>
          <a:p>
            <a:r>
              <a:rPr lang="en-US" dirty="0"/>
              <a:t>Environments for Decision Making</a:t>
            </a:r>
          </a:p>
        </p:txBody>
      </p:sp>
      <p:sp>
        <p:nvSpPr>
          <p:cNvPr id="5" name="Slide Number Placeholder 4"/>
          <p:cNvSpPr>
            <a:spLocks noGrp="1"/>
          </p:cNvSpPr>
          <p:nvPr>
            <p:ph type="sldNum" sz="quarter" idx="12"/>
          </p:nvPr>
        </p:nvSpPr>
        <p:spPr/>
        <p:txBody>
          <a:bodyPr/>
          <a:lstStyle/>
          <a:p>
            <a:fld id="{ADA7478D-009C-45E0-9539-59336C0CB2CA}" type="slidenum">
              <a:rPr lang="en-US" smtClean="0"/>
              <a:pPr/>
              <a:t>11</a:t>
            </a:fld>
            <a:endParaRPr lang="en-US"/>
          </a:p>
        </p:txBody>
      </p:sp>
      <p:pic>
        <p:nvPicPr>
          <p:cNvPr id="8" name="Content Placeholder 7" descr="A person standing next to a palm tree in front of a building&#10;&#10;Description automatically generated">
            <a:extLst>
              <a:ext uri="{FF2B5EF4-FFF2-40B4-BE49-F238E27FC236}">
                <a16:creationId xmlns:a16="http://schemas.microsoft.com/office/drawing/2014/main" id="{80BC8CE4-FF02-47B1-AD59-491A6601131F}"/>
              </a:ext>
            </a:extLst>
          </p:cNvPr>
          <p:cNvPicPr>
            <a:picLocks noGrp="1" noChangeAspect="1"/>
          </p:cNvPicPr>
          <p:nvPr>
            <p:ph idx="1"/>
          </p:nvPr>
        </p:nvPicPr>
        <p:blipFill>
          <a:blip r:embed="rId2"/>
          <a:stretch>
            <a:fillRect/>
          </a:stretch>
        </p:blipFill>
        <p:spPr>
          <a:xfrm>
            <a:off x="2050473" y="1001941"/>
            <a:ext cx="8091053" cy="5343858"/>
          </a:xfrm>
        </p:spPr>
      </p:pic>
      <p:sp>
        <p:nvSpPr>
          <p:cNvPr id="3" name="Footer Placeholder 2">
            <a:extLst>
              <a:ext uri="{FF2B5EF4-FFF2-40B4-BE49-F238E27FC236}">
                <a16:creationId xmlns:a16="http://schemas.microsoft.com/office/drawing/2014/main" id="{AB82F45F-C8F6-5053-B163-F091E82EED1C}"/>
              </a:ext>
            </a:extLst>
          </p:cNvPr>
          <p:cNvSpPr>
            <a:spLocks noGrp="1"/>
          </p:cNvSpPr>
          <p:nvPr>
            <p:ph type="ftr" sz="quarter" idx="11"/>
          </p:nvPr>
        </p:nvSpPr>
        <p:spPr/>
        <p:txBody>
          <a:bodyPr/>
          <a:lstStyle/>
          <a:p>
            <a:r>
              <a:rPr lang="en-US"/>
              <a:t>Lecture 6 - Team Decision</a:t>
            </a:r>
            <a:endParaRPr lang="en-US" dirty="0"/>
          </a:p>
        </p:txBody>
      </p:sp>
      <p:sp>
        <p:nvSpPr>
          <p:cNvPr id="4" name="Date Placeholder 3">
            <a:extLst>
              <a:ext uri="{FF2B5EF4-FFF2-40B4-BE49-F238E27FC236}">
                <a16:creationId xmlns:a16="http://schemas.microsoft.com/office/drawing/2014/main" id="{6BA10073-594B-27A1-3BBB-4676EF0F3212}"/>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93576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1" y="791570"/>
            <a:ext cx="3779519" cy="5262390"/>
          </a:xfrm>
        </p:spPr>
        <p:txBody>
          <a:bodyPr anchor="ctr">
            <a:normAutofit/>
          </a:bodyPr>
          <a:lstStyle/>
          <a:p>
            <a:pPr algn="r"/>
            <a:r>
              <a:rPr lang="en-US" sz="4800" dirty="0">
                <a:solidFill>
                  <a:srgbClr val="0070C0"/>
                </a:solidFill>
              </a:rPr>
              <a:t>Features of a Thinking Environment</a:t>
            </a:r>
          </a:p>
        </p:txBody>
      </p:sp>
      <p:sp>
        <p:nvSpPr>
          <p:cNvPr id="3" name="Content Placeholder 2"/>
          <p:cNvSpPr>
            <a:spLocks noGrp="1"/>
          </p:cNvSpPr>
          <p:nvPr>
            <p:ph idx="1"/>
          </p:nvPr>
        </p:nvSpPr>
        <p:spPr>
          <a:xfrm>
            <a:off x="4648199" y="457200"/>
            <a:ext cx="6903719" cy="5262390"/>
          </a:xfrm>
        </p:spPr>
        <p:txBody>
          <a:bodyPr anchor="ctr">
            <a:normAutofit/>
          </a:bodyPr>
          <a:lstStyle/>
          <a:p>
            <a:pPr marL="457200" indent="-457200">
              <a:buFont typeface="+mj-lt"/>
              <a:buAutoNum type="arabicPeriod"/>
            </a:pPr>
            <a:r>
              <a:rPr lang="en-US" sz="1800" dirty="0">
                <a:effectLst/>
              </a:rPr>
              <a:t> </a:t>
            </a:r>
            <a:r>
              <a:rPr lang="en-US" sz="2400" dirty="0">
                <a:effectLst/>
              </a:rPr>
              <a:t>Attention</a:t>
            </a:r>
            <a:endParaRPr lang="en-US" sz="2400" dirty="0"/>
          </a:p>
          <a:p>
            <a:pPr marL="530352" lvl="1" indent="0">
              <a:buNone/>
            </a:pPr>
            <a:r>
              <a:rPr lang="en-US" sz="2400" i="1" dirty="0"/>
              <a:t>- listening with respect, interest and fascination to your team members </a:t>
            </a:r>
            <a:endParaRPr lang="en-US" sz="2400" dirty="0">
              <a:effectLst/>
            </a:endParaRPr>
          </a:p>
          <a:p>
            <a:pPr marL="514350" indent="-514350">
              <a:buFont typeface="+mj-lt"/>
              <a:buAutoNum type="arabicPeriod"/>
            </a:pPr>
            <a:r>
              <a:rPr lang="en-US" sz="2400" dirty="0">
                <a:effectLst/>
              </a:rPr>
              <a:t> </a:t>
            </a:r>
            <a:r>
              <a:rPr lang="en-US" sz="2400" dirty="0"/>
              <a:t>Incisive (sharp) Questions</a:t>
            </a:r>
          </a:p>
          <a:p>
            <a:pPr marL="530352" lvl="1" indent="0">
              <a:buNone/>
            </a:pPr>
            <a:r>
              <a:rPr lang="en-US" sz="2400" dirty="0"/>
              <a:t>- removing assumptions that limit ideas </a:t>
            </a:r>
          </a:p>
          <a:p>
            <a:pPr marL="514350" indent="-514350">
              <a:buFont typeface="+mj-lt"/>
              <a:buAutoNum type="arabicPeriod"/>
            </a:pPr>
            <a:r>
              <a:rPr lang="en-US" sz="2400" dirty="0"/>
              <a:t> Equality</a:t>
            </a:r>
          </a:p>
          <a:p>
            <a:pPr marL="530352" lvl="1" indent="0">
              <a:buNone/>
            </a:pPr>
            <a:r>
              <a:rPr lang="en-US" sz="2400" dirty="0"/>
              <a:t>- treating each team member as a thinking peer </a:t>
            </a:r>
            <a:endParaRPr lang="en-US" sz="2400" dirty="0">
              <a:effectLst/>
            </a:endParaRPr>
          </a:p>
          <a:p>
            <a:pPr marL="514350" indent="-514350">
              <a:buFont typeface="+mj-lt"/>
              <a:buAutoNum type="arabicPeriod"/>
            </a:pPr>
            <a:r>
              <a:rPr lang="en-US" sz="2400" dirty="0">
                <a:effectLst/>
              </a:rPr>
              <a:t> </a:t>
            </a:r>
            <a:r>
              <a:rPr lang="en-US" sz="2400" dirty="0"/>
              <a:t>Appreciation</a:t>
            </a:r>
          </a:p>
          <a:p>
            <a:pPr marL="530352" lvl="1" indent="0">
              <a:buNone/>
            </a:pPr>
            <a:r>
              <a:rPr lang="en-US" sz="2400" dirty="0"/>
              <a:t>- practicing a 5:1 ration of appreciation to criticism of your teammates and their ideas</a:t>
            </a:r>
            <a:endParaRPr lang="en-US" sz="2400" dirty="0">
              <a:effectLst/>
            </a:endParaRPr>
          </a:p>
          <a:p>
            <a:pPr marL="514350" indent="-514350">
              <a:buFont typeface="+mj-lt"/>
              <a:buAutoNum type="arabicPeriod"/>
            </a:pPr>
            <a:r>
              <a:rPr lang="en-US" sz="2400" dirty="0"/>
              <a:t> Ease</a:t>
            </a:r>
          </a:p>
          <a:p>
            <a:pPr marL="530352" lvl="1" indent="0">
              <a:buNone/>
            </a:pPr>
            <a:r>
              <a:rPr lang="en-US" sz="2400" dirty="0"/>
              <a:t>- ease creates. Urgency destroys</a:t>
            </a:r>
          </a:p>
        </p:txBody>
      </p:sp>
      <p:sp>
        <p:nvSpPr>
          <p:cNvPr id="5" name="Slide Number Placeholder 4"/>
          <p:cNvSpPr>
            <a:spLocks noGrp="1"/>
          </p:cNvSpPr>
          <p:nvPr>
            <p:ph type="sldNum" sz="quarter" idx="12"/>
          </p:nvPr>
        </p:nvSpPr>
        <p:spPr>
          <a:xfrm>
            <a:off x="9472736" y="6453386"/>
            <a:ext cx="1596292" cy="404614"/>
          </a:xfrm>
        </p:spPr>
        <p:txBody>
          <a:bodyPr>
            <a:normAutofit/>
          </a:bodyPr>
          <a:lstStyle/>
          <a:p>
            <a:pPr>
              <a:spcAft>
                <a:spcPts val="600"/>
              </a:spcAft>
            </a:pPr>
            <a:fld id="{ADA7478D-009C-45E0-9539-59336C0CB2CA}" type="slidenum">
              <a:rPr lang="en-US" smtClean="0"/>
              <a:pPr>
                <a:spcAft>
                  <a:spcPts val="600"/>
                </a:spcAft>
              </a:pPr>
              <a:t>12</a:t>
            </a:fld>
            <a:endParaRPr lang="en-US"/>
          </a:p>
        </p:txBody>
      </p:sp>
      <p:sp>
        <p:nvSpPr>
          <p:cNvPr id="7" name="Footer Placeholder 6">
            <a:extLst>
              <a:ext uri="{FF2B5EF4-FFF2-40B4-BE49-F238E27FC236}">
                <a16:creationId xmlns:a16="http://schemas.microsoft.com/office/drawing/2014/main" id="{941B308E-E9EA-0813-FE4F-E92011855BEE}"/>
              </a:ext>
            </a:extLst>
          </p:cNvPr>
          <p:cNvSpPr>
            <a:spLocks noGrp="1"/>
          </p:cNvSpPr>
          <p:nvPr>
            <p:ph type="ftr" sz="quarter" idx="11"/>
          </p:nvPr>
        </p:nvSpPr>
        <p:spPr/>
        <p:txBody>
          <a:bodyPr/>
          <a:lstStyle/>
          <a:p>
            <a:r>
              <a:rPr lang="en-US"/>
              <a:t>Lecture 6 - Team Decision</a:t>
            </a:r>
            <a:endParaRPr lang="en-US" dirty="0"/>
          </a:p>
        </p:txBody>
      </p:sp>
      <p:sp>
        <p:nvSpPr>
          <p:cNvPr id="8" name="Date Placeholder 7">
            <a:extLst>
              <a:ext uri="{FF2B5EF4-FFF2-40B4-BE49-F238E27FC236}">
                <a16:creationId xmlns:a16="http://schemas.microsoft.com/office/drawing/2014/main" id="{2808FA5D-59D8-F64C-3531-1C9C9638828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49739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380" y="791570"/>
            <a:ext cx="4018839" cy="5262390"/>
          </a:xfrm>
        </p:spPr>
        <p:txBody>
          <a:bodyPr anchor="ctr">
            <a:normAutofit/>
          </a:bodyPr>
          <a:lstStyle/>
          <a:p>
            <a:pPr algn="r"/>
            <a:r>
              <a:rPr lang="en-US" sz="4800" dirty="0">
                <a:solidFill>
                  <a:srgbClr val="0070C0"/>
                </a:solidFill>
              </a:rPr>
              <a:t>Features of a Thinking Environment</a:t>
            </a:r>
          </a:p>
        </p:txBody>
      </p:sp>
      <p:sp>
        <p:nvSpPr>
          <p:cNvPr id="3" name="Content Placeholder 2"/>
          <p:cNvSpPr>
            <a:spLocks noGrp="1"/>
          </p:cNvSpPr>
          <p:nvPr>
            <p:ph idx="1"/>
          </p:nvPr>
        </p:nvSpPr>
        <p:spPr>
          <a:xfrm>
            <a:off x="4343400" y="791570"/>
            <a:ext cx="7467600" cy="5262390"/>
          </a:xfrm>
        </p:spPr>
        <p:txBody>
          <a:bodyPr anchor="ctr">
            <a:noAutofit/>
          </a:bodyPr>
          <a:lstStyle/>
          <a:p>
            <a:pPr marL="457200" indent="-457200">
              <a:buFont typeface="+mj-lt"/>
              <a:buAutoNum type="arabicPeriod" startAt="6"/>
            </a:pPr>
            <a:r>
              <a:rPr lang="en-US" sz="2400" dirty="0">
                <a:effectLst/>
              </a:rPr>
              <a:t>  </a:t>
            </a:r>
            <a:r>
              <a:rPr lang="en-US" sz="2400" dirty="0"/>
              <a:t>Encouragement</a:t>
            </a:r>
          </a:p>
          <a:p>
            <a:pPr marL="530352" lvl="1" indent="0">
              <a:buNone/>
            </a:pPr>
            <a:r>
              <a:rPr lang="en-US" dirty="0"/>
              <a:t>- moving beyond competition with your teammates to collaboration </a:t>
            </a:r>
          </a:p>
          <a:p>
            <a:pPr marL="457200" indent="-457200">
              <a:buFont typeface="+mj-lt"/>
              <a:buAutoNum type="arabicPeriod" startAt="6"/>
            </a:pPr>
            <a:r>
              <a:rPr lang="en-US" sz="2400" dirty="0"/>
              <a:t> Feelings</a:t>
            </a:r>
          </a:p>
          <a:p>
            <a:pPr marL="530352" lvl="1" indent="0">
              <a:buNone/>
            </a:pPr>
            <a:r>
              <a:rPr lang="en-US" dirty="0"/>
              <a:t> - allowing sufficient emotional release to restore thinking </a:t>
            </a:r>
          </a:p>
          <a:p>
            <a:pPr marL="457200" indent="-457200">
              <a:buFont typeface="+mj-lt"/>
              <a:buAutoNum type="arabicPeriod" startAt="6"/>
            </a:pPr>
            <a:r>
              <a:rPr lang="en-US" sz="2400" dirty="0"/>
              <a:t> Information</a:t>
            </a:r>
          </a:p>
          <a:p>
            <a:pPr marL="530352" lvl="1" indent="0">
              <a:buNone/>
            </a:pPr>
            <a:r>
              <a:rPr lang="en-US" dirty="0"/>
              <a:t>- providing a fuller, more accurate picture of reality </a:t>
            </a:r>
          </a:p>
          <a:p>
            <a:pPr marL="457200" indent="-457200">
              <a:buFont typeface="+mj-lt"/>
              <a:buAutoNum type="arabicPeriod" startAt="6"/>
            </a:pPr>
            <a:r>
              <a:rPr lang="en-US" sz="2400" dirty="0"/>
              <a:t> Place</a:t>
            </a:r>
          </a:p>
          <a:p>
            <a:pPr marL="530352" lvl="1" indent="0">
              <a:buNone/>
            </a:pPr>
            <a:r>
              <a:rPr lang="en-US" dirty="0"/>
              <a:t>- creating a physical environment that says ‘You matter </a:t>
            </a:r>
          </a:p>
          <a:p>
            <a:pPr marL="457200" indent="-457200">
              <a:buFont typeface="+mj-lt"/>
              <a:buAutoNum type="arabicPeriod" startAt="6"/>
            </a:pPr>
            <a:r>
              <a:rPr lang="en-US" sz="2400" i="1" dirty="0"/>
              <a:t> </a:t>
            </a:r>
            <a:r>
              <a:rPr lang="en-US" sz="2400" dirty="0"/>
              <a:t>Diversity</a:t>
            </a:r>
          </a:p>
          <a:p>
            <a:pPr marL="530352" lvl="1" indent="0">
              <a:buNone/>
            </a:pPr>
            <a:r>
              <a:rPr lang="en-US" dirty="0"/>
              <a:t>- adding quality because of the differences between participants </a:t>
            </a:r>
          </a:p>
        </p:txBody>
      </p:sp>
      <p:sp>
        <p:nvSpPr>
          <p:cNvPr id="5" name="Slide Number Placeholder 4"/>
          <p:cNvSpPr>
            <a:spLocks noGrp="1"/>
          </p:cNvSpPr>
          <p:nvPr>
            <p:ph type="sldNum" sz="quarter" idx="12"/>
          </p:nvPr>
        </p:nvSpPr>
        <p:spPr>
          <a:xfrm>
            <a:off x="9472736" y="6453386"/>
            <a:ext cx="1596292" cy="404614"/>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ADA7478D-009C-45E0-9539-59336C0CB2CA}" type="slidenum">
              <a:rPr kumimoji="0" lang="en-US" b="0" i="0" u="none" strike="noStrike" kern="1200" cap="none" spc="0" normalizeH="0" baseline="0" noProof="0" smtClean="0">
                <a:ln>
                  <a:noFill/>
                </a:ln>
                <a:effectLst/>
                <a:uLnTx/>
                <a:uFillTx/>
                <a:latin typeface="Franklin Gothic Book" panose="020B0503020102020204"/>
                <a:ea typeface="+mn-ea"/>
                <a:cs typeface="+mn-cs"/>
              </a:rPr>
              <a:pPr marL="0" marR="0" lvl="0" indent="0" defTabSz="457200" rtl="0" eaLnBrk="1" fontAlgn="auto" latinLnBrk="0" hangingPunct="1">
                <a:spcBef>
                  <a:spcPts val="0"/>
                </a:spcBef>
                <a:spcAft>
                  <a:spcPts val="600"/>
                </a:spcAft>
                <a:buClrTx/>
                <a:buSzTx/>
                <a:buFontTx/>
                <a:buNone/>
                <a:tabLst/>
                <a:defRPr/>
              </a:pPr>
              <a:t>13</a:t>
            </a:fld>
            <a:endParaRPr kumimoji="0" lang="en-US" b="0" i="0" u="none" strike="noStrike" kern="1200" cap="none" spc="0" normalizeH="0" baseline="0" noProof="0">
              <a:ln>
                <a:noFill/>
              </a:ln>
              <a:effectLst/>
              <a:uLnTx/>
              <a:uFillTx/>
              <a:latin typeface="Franklin Gothic Book" panose="020B0503020102020204"/>
              <a:ea typeface="+mn-ea"/>
              <a:cs typeface="+mn-cs"/>
            </a:endParaRPr>
          </a:p>
        </p:txBody>
      </p:sp>
      <p:sp>
        <p:nvSpPr>
          <p:cNvPr id="8" name="Footer Placeholder 7">
            <a:extLst>
              <a:ext uri="{FF2B5EF4-FFF2-40B4-BE49-F238E27FC236}">
                <a16:creationId xmlns:a16="http://schemas.microsoft.com/office/drawing/2014/main" id="{FDB3977B-FB92-989B-83E0-03552731FCB6}"/>
              </a:ext>
            </a:extLst>
          </p:cNvPr>
          <p:cNvSpPr>
            <a:spLocks noGrp="1"/>
          </p:cNvSpPr>
          <p:nvPr>
            <p:ph type="ftr" sz="quarter" idx="11"/>
          </p:nvPr>
        </p:nvSpPr>
        <p:spPr/>
        <p:txBody>
          <a:bodyPr/>
          <a:lstStyle/>
          <a:p>
            <a:r>
              <a:rPr lang="en-US"/>
              <a:t>Lecture 6 - Team Decision</a:t>
            </a:r>
            <a:endParaRPr lang="en-US" dirty="0"/>
          </a:p>
        </p:txBody>
      </p:sp>
      <p:sp>
        <p:nvSpPr>
          <p:cNvPr id="9" name="Date Placeholder 8">
            <a:extLst>
              <a:ext uri="{FF2B5EF4-FFF2-40B4-BE49-F238E27FC236}">
                <a16:creationId xmlns:a16="http://schemas.microsoft.com/office/drawing/2014/main" id="{4F28205C-D014-4C11-294E-A7130E002A08}"/>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429433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Methods for Decision Making</a:t>
            </a:r>
          </a:p>
        </p:txBody>
      </p:sp>
      <p:sp>
        <p:nvSpPr>
          <p:cNvPr id="3" name="Content Placeholder 2"/>
          <p:cNvSpPr>
            <a:spLocks noGrp="1"/>
          </p:cNvSpPr>
          <p:nvPr>
            <p:ph idx="1"/>
          </p:nvPr>
        </p:nvSpPr>
        <p:spPr>
          <a:xfrm>
            <a:off x="838200" y="1536192"/>
            <a:ext cx="10515600" cy="4820158"/>
          </a:xfrm>
        </p:spPr>
        <p:txBody>
          <a:bodyPr>
            <a:normAutofit lnSpcReduction="10000"/>
          </a:bodyPr>
          <a:lstStyle/>
          <a:p>
            <a:r>
              <a:rPr lang="en-US" sz="2800" i="1" dirty="0"/>
              <a:t>Understanding  the decision-making methods will help you to make the best decision available.</a:t>
            </a:r>
          </a:p>
          <a:p>
            <a:endParaRPr lang="en-US" sz="2800" i="1" dirty="0"/>
          </a:p>
          <a:p>
            <a:pPr lvl="1"/>
            <a:r>
              <a:rPr lang="en-US" sz="2800" dirty="0"/>
              <a:t>Best Decision</a:t>
            </a:r>
          </a:p>
          <a:p>
            <a:pPr marL="987552" lvl="1" indent="-457200">
              <a:buFont typeface="+mj-lt"/>
              <a:buAutoNum type="arabicPeriod"/>
            </a:pPr>
            <a:r>
              <a:rPr lang="en-US" dirty="0"/>
              <a:t>would not have been thought of by an individual alone</a:t>
            </a:r>
          </a:p>
          <a:p>
            <a:pPr marL="987552" lvl="1" indent="-457200">
              <a:buFont typeface="+mj-lt"/>
              <a:buAutoNum type="arabicPeriod"/>
            </a:pPr>
            <a:r>
              <a:rPr lang="en-US" dirty="0"/>
              <a:t>a sound solution to the problem</a:t>
            </a:r>
          </a:p>
          <a:p>
            <a:pPr marL="987552" lvl="1" indent="-457200">
              <a:buFont typeface="+mj-lt"/>
              <a:buAutoNum type="arabicPeriod"/>
            </a:pPr>
            <a:r>
              <a:rPr lang="en-US" dirty="0"/>
              <a:t>a decision based upon input, as unbiased as possible, from each team member</a:t>
            </a:r>
          </a:p>
          <a:p>
            <a:pPr marL="987552" lvl="1" indent="-457200">
              <a:buFont typeface="+mj-lt"/>
              <a:buAutoNum type="arabicPeriod"/>
            </a:pPr>
            <a:r>
              <a:rPr lang="en-US" dirty="0"/>
              <a:t>addresses the team’s goal for the decision-making process. </a:t>
            </a:r>
            <a:endParaRPr lang="en-US" sz="6000" i="1" dirty="0"/>
          </a:p>
          <a:p>
            <a:pPr marL="0" indent="0">
              <a:buNone/>
            </a:pPr>
            <a:r>
              <a:rPr lang="en-US" sz="2800" i="1" dirty="0"/>
              <a:t> </a:t>
            </a:r>
          </a:p>
          <a:p>
            <a:r>
              <a:rPr lang="en-US" sz="2800" i="1" dirty="0"/>
              <a:t>Methods describe how we work, how they affect and manipulate the team decision making process in productive ways. </a:t>
            </a: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14</a:t>
            </a:fld>
            <a:endParaRPr lang="en-US"/>
          </a:p>
        </p:txBody>
      </p:sp>
      <p:sp>
        <p:nvSpPr>
          <p:cNvPr id="6" name="Footer Placeholder 5">
            <a:extLst>
              <a:ext uri="{FF2B5EF4-FFF2-40B4-BE49-F238E27FC236}">
                <a16:creationId xmlns:a16="http://schemas.microsoft.com/office/drawing/2014/main" id="{5D20E34D-63E9-0769-1511-779806059E65}"/>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05839E4E-3845-CBD5-6332-2DD611053849}"/>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778020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7" y="609600"/>
            <a:ext cx="11333426" cy="927279"/>
          </a:xfrm>
        </p:spPr>
        <p:txBody>
          <a:bodyPr>
            <a:normAutofit/>
          </a:bodyPr>
          <a:lstStyle/>
          <a:p>
            <a:r>
              <a:rPr lang="en-US" dirty="0"/>
              <a:t>Methods of Decision Making</a:t>
            </a:r>
          </a:p>
        </p:txBody>
      </p:sp>
      <p:sp>
        <p:nvSpPr>
          <p:cNvPr id="3" name="Content Placeholder 2"/>
          <p:cNvSpPr>
            <a:spLocks noGrp="1"/>
          </p:cNvSpPr>
          <p:nvPr>
            <p:ph idx="1"/>
          </p:nvPr>
        </p:nvSpPr>
        <p:spPr>
          <a:xfrm>
            <a:off x="721197" y="1709530"/>
            <a:ext cx="11333427" cy="5148470"/>
          </a:xfrm>
        </p:spPr>
        <p:txBody>
          <a:bodyPr>
            <a:normAutofit/>
          </a:bodyPr>
          <a:lstStyle/>
          <a:p>
            <a:pPr marL="0" indent="0">
              <a:buNone/>
            </a:pPr>
            <a:r>
              <a:rPr lang="en-US" sz="2800" dirty="0"/>
              <a:t>1. Decision by consensus</a:t>
            </a:r>
          </a:p>
          <a:p>
            <a:pPr marL="530352" lvl="1" indent="0">
              <a:buNone/>
            </a:pPr>
            <a:r>
              <a:rPr lang="en-US" sz="2400" dirty="0"/>
              <a:t>Time available allows a consensus to be reached; the team is sufficiently skilled to reach a consensus; the team commitment required to implement the decision is high. </a:t>
            </a:r>
          </a:p>
          <a:p>
            <a:pPr marL="0" indent="0">
              <a:buNone/>
            </a:pPr>
            <a:r>
              <a:rPr lang="en-US" sz="2400" dirty="0"/>
              <a:t>2. </a:t>
            </a:r>
            <a:r>
              <a:rPr lang="en-US" sz="2800" dirty="0"/>
              <a:t>Decision by majority vote</a:t>
            </a:r>
          </a:p>
          <a:p>
            <a:pPr marL="530352" lvl="1" indent="0">
              <a:buNone/>
            </a:pPr>
            <a:r>
              <a:rPr lang="en-US" sz="2400" dirty="0"/>
              <a:t>Time constraints require decision; group consensus supporting voting process; team commitment required to implement decision is moderately high</a:t>
            </a:r>
            <a:r>
              <a:rPr lang="en-US" dirty="0"/>
              <a:t>. </a:t>
            </a:r>
          </a:p>
          <a:p>
            <a:pPr marL="0" indent="0">
              <a:buNone/>
            </a:pPr>
            <a:r>
              <a:rPr lang="en-US" sz="2400" dirty="0"/>
              <a:t>3. </a:t>
            </a:r>
            <a:r>
              <a:rPr lang="en-US" sz="2800" dirty="0"/>
              <a:t>Decision by minority vote (EXCO)</a:t>
            </a:r>
          </a:p>
          <a:p>
            <a:pPr marL="530352" lvl="1" indent="0">
              <a:buNone/>
            </a:pPr>
            <a:r>
              <a:rPr lang="en-US" sz="2400" dirty="0"/>
              <a:t>Limited time prevents convening entire team; clear choice of minority group; team commitment required to implement the decision is moderately low </a:t>
            </a:r>
          </a:p>
          <a:p>
            <a:pPr marL="0" indent="0">
              <a:buNone/>
            </a:pPr>
            <a:endParaRPr lang="en-US" dirty="0"/>
          </a:p>
          <a:p>
            <a:endParaRPr lang="en-US" dirty="0"/>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A7478D-009C-45E0-9539-59336C0CB2CA}" type="slidenum">
              <a:rPr kumimoji="0" lang="en-US" sz="1200" b="0" i="0" u="none" strike="noStrike" kern="1200" cap="none" spc="0" normalizeH="0" baseline="0" noProof="0" smtClean="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191B0E"/>
              </a:solidFill>
              <a:effectLst/>
              <a:uLnTx/>
              <a:uFillTx/>
              <a:latin typeface="Franklin Gothic Book" panose="020B0503020102020204"/>
              <a:ea typeface="+mn-ea"/>
              <a:cs typeface="+mn-cs"/>
            </a:endParaRPr>
          </a:p>
        </p:txBody>
      </p:sp>
      <p:sp>
        <p:nvSpPr>
          <p:cNvPr id="6" name="Footer Placeholder 5">
            <a:extLst>
              <a:ext uri="{FF2B5EF4-FFF2-40B4-BE49-F238E27FC236}">
                <a16:creationId xmlns:a16="http://schemas.microsoft.com/office/drawing/2014/main" id="{F488B4E5-9494-7250-6649-78CF6518DDF4}"/>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4B743468-3CD5-99FE-0817-E8E538565A1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051335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7" y="304800"/>
            <a:ext cx="11333426" cy="927279"/>
          </a:xfrm>
        </p:spPr>
        <p:txBody>
          <a:bodyPr>
            <a:normAutofit/>
          </a:bodyPr>
          <a:lstStyle/>
          <a:p>
            <a:r>
              <a:rPr lang="en-US" dirty="0"/>
              <a:t>Methods of Decision Making</a:t>
            </a:r>
          </a:p>
        </p:txBody>
      </p:sp>
      <p:sp>
        <p:nvSpPr>
          <p:cNvPr id="3" name="Content Placeholder 2"/>
          <p:cNvSpPr>
            <a:spLocks noGrp="1"/>
          </p:cNvSpPr>
          <p:nvPr>
            <p:ph idx="1"/>
          </p:nvPr>
        </p:nvSpPr>
        <p:spPr>
          <a:xfrm>
            <a:off x="721197" y="1431234"/>
            <a:ext cx="11333427" cy="5426765"/>
          </a:xfrm>
        </p:spPr>
        <p:txBody>
          <a:bodyPr>
            <a:normAutofit/>
          </a:bodyPr>
          <a:lstStyle/>
          <a:p>
            <a:pPr marL="0" indent="0">
              <a:buNone/>
            </a:pPr>
            <a:r>
              <a:rPr lang="en-US" sz="2800" dirty="0"/>
              <a:t>4. Decision made by authority after group discussion</a:t>
            </a:r>
          </a:p>
          <a:p>
            <a:pPr marL="530352" lvl="1" indent="0">
              <a:buNone/>
            </a:pPr>
            <a:r>
              <a:rPr lang="en-US" sz="2400" dirty="0"/>
              <a:t>Available time allows team interaction but not agreement; clear consensus on authority; team 	commitment required to implement decision is moderately low. </a:t>
            </a:r>
          </a:p>
          <a:p>
            <a:pPr marL="0" indent="0">
              <a:buNone/>
            </a:pPr>
            <a:r>
              <a:rPr lang="en-US" sz="2800" dirty="0"/>
              <a:t>5. Decision by averaging individuals’ opinions</a:t>
            </a:r>
          </a:p>
          <a:p>
            <a:pPr marL="530352" lvl="1" indent="0">
              <a:buNone/>
            </a:pPr>
            <a:r>
              <a:rPr lang="en-US" sz="2400" dirty="0"/>
              <a:t>Time available for decision is limited; team participation is required, but lengthy interaction is undesirable; team commitment required to implement the decision is low. </a:t>
            </a:r>
          </a:p>
          <a:p>
            <a:pPr marL="0" indent="0">
              <a:buNone/>
            </a:pPr>
            <a:r>
              <a:rPr lang="en-US" sz="2800" dirty="0"/>
              <a:t>6. Decision by expert</a:t>
            </a:r>
          </a:p>
          <a:p>
            <a:pPr marL="530352" lvl="1" indent="0">
              <a:buNone/>
            </a:pPr>
            <a:r>
              <a:rPr lang="en-US" sz="2400" dirty="0"/>
              <a:t>Highly dependent on specific expertise, clear choice for expert </a:t>
            </a:r>
          </a:p>
          <a:p>
            <a:pPr marL="0" indent="0">
              <a:buNone/>
            </a:pPr>
            <a:r>
              <a:rPr lang="en-US" sz="2400" dirty="0"/>
              <a:t>7. </a:t>
            </a:r>
            <a:r>
              <a:rPr lang="en-US" sz="3000" dirty="0"/>
              <a:t>Decision made by authority without group discussion</a:t>
            </a:r>
          </a:p>
          <a:p>
            <a:pPr marL="530352" lvl="1" indent="0">
              <a:buNone/>
            </a:pPr>
            <a:r>
              <a:rPr lang="en-US" sz="2400" dirty="0"/>
              <a:t>Simple, routine, administrative decisions; little time available to make decision; </a:t>
            </a: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16</a:t>
            </a:fld>
            <a:endParaRPr lang="en-US"/>
          </a:p>
        </p:txBody>
      </p:sp>
      <p:sp>
        <p:nvSpPr>
          <p:cNvPr id="8" name="Footer Placeholder 7">
            <a:extLst>
              <a:ext uri="{FF2B5EF4-FFF2-40B4-BE49-F238E27FC236}">
                <a16:creationId xmlns:a16="http://schemas.microsoft.com/office/drawing/2014/main" id="{5AE40803-B700-F34C-38EB-48794E759CC9}"/>
              </a:ext>
            </a:extLst>
          </p:cNvPr>
          <p:cNvSpPr>
            <a:spLocks noGrp="1"/>
          </p:cNvSpPr>
          <p:nvPr>
            <p:ph type="ftr" sz="quarter" idx="11"/>
          </p:nvPr>
        </p:nvSpPr>
        <p:spPr/>
        <p:txBody>
          <a:bodyPr/>
          <a:lstStyle/>
          <a:p>
            <a:r>
              <a:rPr lang="en-US"/>
              <a:t>Lecture 6 - Team Decision</a:t>
            </a:r>
            <a:endParaRPr lang="en-US" dirty="0"/>
          </a:p>
        </p:txBody>
      </p:sp>
      <p:sp>
        <p:nvSpPr>
          <p:cNvPr id="9" name="Date Placeholder 8">
            <a:extLst>
              <a:ext uri="{FF2B5EF4-FFF2-40B4-BE49-F238E27FC236}">
                <a16:creationId xmlns:a16="http://schemas.microsoft.com/office/drawing/2014/main" id="{54C8A52F-5D3A-2746-8AD3-2EF61120A844}"/>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853818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Tools for Decision Making</a:t>
            </a:r>
          </a:p>
        </p:txBody>
      </p:sp>
      <p:sp>
        <p:nvSpPr>
          <p:cNvPr id="3" name="Content Placeholder 2"/>
          <p:cNvSpPr>
            <a:spLocks noGrp="1"/>
          </p:cNvSpPr>
          <p:nvPr>
            <p:ph idx="1"/>
          </p:nvPr>
        </p:nvSpPr>
        <p:spPr>
          <a:xfrm>
            <a:off x="838200" y="739854"/>
            <a:ext cx="10515600" cy="2805403"/>
          </a:xfrm>
        </p:spPr>
        <p:txBody>
          <a:bodyPr/>
          <a:lstStyle/>
          <a:p>
            <a:endParaRPr lang="en-US" dirty="0"/>
          </a:p>
          <a:p>
            <a:endParaRPr lang="en-US" sz="2400" dirty="0"/>
          </a:p>
          <a:p>
            <a:r>
              <a:rPr lang="en-US" sz="2400" dirty="0"/>
              <a:t>Why we need tools?</a:t>
            </a:r>
          </a:p>
          <a:p>
            <a:pPr>
              <a:buNone/>
            </a:pPr>
            <a:r>
              <a:rPr lang="en-US" dirty="0"/>
              <a:t>	In addition to creating an environment for effective decision making and using methods for making decisions as a team, tools can assist teams in formulating and reaching decisions. </a:t>
            </a:r>
          </a:p>
        </p:txBody>
      </p:sp>
      <p:sp>
        <p:nvSpPr>
          <p:cNvPr id="5" name="Slide Number Placeholder 4"/>
          <p:cNvSpPr>
            <a:spLocks noGrp="1"/>
          </p:cNvSpPr>
          <p:nvPr>
            <p:ph type="sldNum" sz="quarter" idx="12"/>
          </p:nvPr>
        </p:nvSpPr>
        <p:spPr/>
        <p:txBody>
          <a:bodyPr/>
          <a:lstStyle/>
          <a:p>
            <a:fld id="{ADA7478D-009C-45E0-9539-59336C0CB2CA}" type="slidenum">
              <a:rPr lang="en-US" smtClean="0"/>
              <a:pPr/>
              <a:t>17</a:t>
            </a:fld>
            <a:endParaRPr lang="en-US"/>
          </a:p>
        </p:txBody>
      </p:sp>
      <p:pic>
        <p:nvPicPr>
          <p:cNvPr id="7" name="Picture 6"/>
          <p:cNvPicPr>
            <a:picLocks noChangeAspect="1"/>
          </p:cNvPicPr>
          <p:nvPr/>
        </p:nvPicPr>
        <p:blipFill>
          <a:blip r:embed="rId2"/>
          <a:stretch>
            <a:fillRect/>
          </a:stretch>
        </p:blipFill>
        <p:spPr>
          <a:xfrm>
            <a:off x="3002060" y="3545257"/>
            <a:ext cx="5610885" cy="2744265"/>
          </a:xfrm>
          <a:prstGeom prst="rect">
            <a:avLst/>
          </a:prstGeom>
        </p:spPr>
      </p:pic>
      <p:sp>
        <p:nvSpPr>
          <p:cNvPr id="4" name="Footer Placeholder 3">
            <a:extLst>
              <a:ext uri="{FF2B5EF4-FFF2-40B4-BE49-F238E27FC236}">
                <a16:creationId xmlns:a16="http://schemas.microsoft.com/office/drawing/2014/main" id="{841E6E77-09EC-A1DB-A642-6F80B5D0C1DE}"/>
              </a:ext>
            </a:extLst>
          </p:cNvPr>
          <p:cNvSpPr>
            <a:spLocks noGrp="1"/>
          </p:cNvSpPr>
          <p:nvPr>
            <p:ph type="ftr" sz="quarter" idx="11"/>
          </p:nvPr>
        </p:nvSpPr>
        <p:spPr/>
        <p:txBody>
          <a:bodyPr/>
          <a:lstStyle/>
          <a:p>
            <a:r>
              <a:rPr lang="en-US"/>
              <a:t>Lecture 6 - Team Decision</a:t>
            </a:r>
            <a:endParaRPr lang="en-US" dirty="0"/>
          </a:p>
        </p:txBody>
      </p:sp>
      <p:sp>
        <p:nvSpPr>
          <p:cNvPr id="6" name="Date Placeholder 5">
            <a:extLst>
              <a:ext uri="{FF2B5EF4-FFF2-40B4-BE49-F238E27FC236}">
                <a16:creationId xmlns:a16="http://schemas.microsoft.com/office/drawing/2014/main" id="{A8A396AF-D636-887F-C283-81C91263CE97}"/>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66564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604"/>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838200" y="1200756"/>
            <a:ext cx="10515600" cy="4351338"/>
          </a:xfrm>
        </p:spPr>
        <p:txBody>
          <a:bodyPr/>
          <a:lstStyle/>
          <a:p>
            <a:r>
              <a:rPr lang="en-US" sz="2800" b="1" dirty="0"/>
              <a:t>Brainstorming</a:t>
            </a:r>
            <a:r>
              <a:rPr lang="en-US" sz="2800" dirty="0"/>
              <a:t> </a:t>
            </a:r>
          </a:p>
          <a:p>
            <a:pPr marL="0" indent="0">
              <a:buNone/>
            </a:pPr>
            <a:r>
              <a:rPr lang="en-US" sz="2800" dirty="0"/>
              <a:t>Brainstorming is a group </a:t>
            </a:r>
            <a:r>
              <a:rPr lang="en-US" sz="2800" dirty="0">
                <a:solidFill>
                  <a:srgbClr val="0070C0"/>
                </a:solidFill>
              </a:rPr>
              <a:t>creativity technique </a:t>
            </a:r>
            <a:r>
              <a:rPr lang="en-US" sz="2800" dirty="0"/>
              <a:t>by which efforts are made to find a conclusion for a specific problem by gathering a </a:t>
            </a:r>
            <a:r>
              <a:rPr lang="en-US" sz="2800" dirty="0">
                <a:solidFill>
                  <a:schemeClr val="accent6">
                    <a:lumMod val="75000"/>
                  </a:schemeClr>
                </a:solidFill>
              </a:rPr>
              <a:t>list of ideas spontaneously contributed </a:t>
            </a:r>
            <a:r>
              <a:rPr lang="en-US" sz="2800" dirty="0"/>
              <a:t>by its members</a:t>
            </a:r>
          </a:p>
          <a:p>
            <a:pPr marL="0" indent="0">
              <a:buNone/>
            </a:pPr>
            <a:r>
              <a:rPr lang="en-US" sz="2800" dirty="0"/>
              <a:t>								Wikipedia</a:t>
            </a:r>
          </a:p>
          <a:p>
            <a:endParaRPr lang="en-US" sz="2800" dirty="0">
              <a:effectLst/>
            </a:endParaRP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18</a:t>
            </a:fld>
            <a:endParaRPr lang="en-US"/>
          </a:p>
        </p:txBody>
      </p:sp>
      <p:pic>
        <p:nvPicPr>
          <p:cNvPr id="8" name="Picture 7">
            <a:extLst>
              <a:ext uri="{FF2B5EF4-FFF2-40B4-BE49-F238E27FC236}">
                <a16:creationId xmlns:a16="http://schemas.microsoft.com/office/drawing/2014/main" id="{A3090DED-F6BE-4C9B-B46B-1245D4FEB91E}"/>
              </a:ext>
            </a:extLst>
          </p:cNvPr>
          <p:cNvPicPr>
            <a:picLocks noChangeAspect="1"/>
          </p:cNvPicPr>
          <p:nvPr/>
        </p:nvPicPr>
        <p:blipFill>
          <a:blip r:embed="rId2"/>
          <a:stretch>
            <a:fillRect/>
          </a:stretch>
        </p:blipFill>
        <p:spPr>
          <a:xfrm>
            <a:off x="3846900" y="3430015"/>
            <a:ext cx="5082020" cy="3023371"/>
          </a:xfrm>
          <a:prstGeom prst="rect">
            <a:avLst/>
          </a:prstGeom>
        </p:spPr>
      </p:pic>
      <p:sp>
        <p:nvSpPr>
          <p:cNvPr id="6" name="Footer Placeholder 5">
            <a:extLst>
              <a:ext uri="{FF2B5EF4-FFF2-40B4-BE49-F238E27FC236}">
                <a16:creationId xmlns:a16="http://schemas.microsoft.com/office/drawing/2014/main" id="{D870F248-8B99-C113-F8D7-4226031BB3B9}"/>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5A43547A-BFC2-1C1C-A2F1-8D2DDF226509}"/>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2342718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994" y="290952"/>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838200" y="1143533"/>
            <a:ext cx="10515600" cy="4351338"/>
          </a:xfrm>
        </p:spPr>
        <p:txBody>
          <a:bodyPr/>
          <a:lstStyle/>
          <a:p>
            <a:r>
              <a:rPr lang="en-US" sz="2800" dirty="0"/>
              <a:t>Affinity Grouping</a:t>
            </a:r>
            <a:endParaRPr lang="en-US" sz="2800" dirty="0">
              <a:effectLst/>
            </a:endParaRPr>
          </a:p>
          <a:p>
            <a:pPr marL="0" indent="0">
              <a:buNone/>
            </a:pPr>
            <a:r>
              <a:rPr lang="en-US" dirty="0">
                <a:effectLst/>
              </a:rPr>
              <a:t>Grouping unstructured ideas (Generated from Brainstorming) based on their natural relationship</a:t>
            </a: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19</a:t>
            </a:fld>
            <a:endParaRPr lang="en-US"/>
          </a:p>
        </p:txBody>
      </p:sp>
      <p:pic>
        <p:nvPicPr>
          <p:cNvPr id="7" name="Picture 6">
            <a:extLst>
              <a:ext uri="{FF2B5EF4-FFF2-40B4-BE49-F238E27FC236}">
                <a16:creationId xmlns:a16="http://schemas.microsoft.com/office/drawing/2014/main" id="{DC009FF5-04D7-49FF-AE61-ABA81871C8D8}"/>
              </a:ext>
            </a:extLst>
          </p:cNvPr>
          <p:cNvPicPr>
            <a:picLocks noChangeAspect="1"/>
          </p:cNvPicPr>
          <p:nvPr/>
        </p:nvPicPr>
        <p:blipFill>
          <a:blip r:embed="rId2"/>
          <a:stretch>
            <a:fillRect/>
          </a:stretch>
        </p:blipFill>
        <p:spPr>
          <a:xfrm>
            <a:off x="3688340" y="2611980"/>
            <a:ext cx="4815320" cy="3591359"/>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77A3059-0A8D-17AE-555E-36FB075A52CA}"/>
                  </a:ext>
                </a:extLst>
              </p14:cNvPr>
              <p14:cNvContentPartPr/>
              <p14:nvPr/>
            </p14:nvContentPartPr>
            <p14:xfrm>
              <a:off x="3796560" y="3269160"/>
              <a:ext cx="3935160" cy="2277000"/>
            </p14:xfrm>
          </p:contentPart>
        </mc:Choice>
        <mc:Fallback xmlns="">
          <p:pic>
            <p:nvPicPr>
              <p:cNvPr id="4" name="Ink 3">
                <a:extLst>
                  <a:ext uri="{FF2B5EF4-FFF2-40B4-BE49-F238E27FC236}">
                    <a16:creationId xmlns:a16="http://schemas.microsoft.com/office/drawing/2014/main" id="{577A3059-0A8D-17AE-555E-36FB075A52CA}"/>
                  </a:ext>
                </a:extLst>
              </p:cNvPr>
              <p:cNvPicPr/>
              <p:nvPr/>
            </p:nvPicPr>
            <p:blipFill>
              <a:blip r:embed="rId4"/>
              <a:stretch>
                <a:fillRect/>
              </a:stretch>
            </p:blipFill>
            <p:spPr>
              <a:xfrm>
                <a:off x="3787200" y="3259800"/>
                <a:ext cx="3953880" cy="2295720"/>
              </a:xfrm>
              <a:prstGeom prst="rect">
                <a:avLst/>
              </a:prstGeom>
            </p:spPr>
          </p:pic>
        </mc:Fallback>
      </mc:AlternateContent>
      <p:sp>
        <p:nvSpPr>
          <p:cNvPr id="9" name="Footer Placeholder 8">
            <a:extLst>
              <a:ext uri="{FF2B5EF4-FFF2-40B4-BE49-F238E27FC236}">
                <a16:creationId xmlns:a16="http://schemas.microsoft.com/office/drawing/2014/main" id="{9C286591-B818-C7CF-195D-1AFA8658A10D}"/>
              </a:ext>
            </a:extLst>
          </p:cNvPr>
          <p:cNvSpPr>
            <a:spLocks noGrp="1"/>
          </p:cNvSpPr>
          <p:nvPr>
            <p:ph type="ftr" sz="quarter" idx="11"/>
          </p:nvPr>
        </p:nvSpPr>
        <p:spPr/>
        <p:txBody>
          <a:bodyPr/>
          <a:lstStyle/>
          <a:p>
            <a:r>
              <a:rPr lang="en-US"/>
              <a:t>Lecture 6 - Team Decision</a:t>
            </a:r>
            <a:endParaRPr lang="en-US" dirty="0"/>
          </a:p>
        </p:txBody>
      </p:sp>
      <p:sp>
        <p:nvSpPr>
          <p:cNvPr id="10" name="Date Placeholder 9">
            <a:extLst>
              <a:ext uri="{FF2B5EF4-FFF2-40B4-BE49-F238E27FC236}">
                <a16:creationId xmlns:a16="http://schemas.microsoft.com/office/drawing/2014/main" id="{E699936B-0791-95AC-BE9F-CEBA79FA3194}"/>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403236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a:t>
            </a:r>
            <a:br>
              <a:rPr lang="en-US" dirty="0"/>
            </a:br>
            <a:br>
              <a:rPr lang="en-US" dirty="0"/>
            </a:br>
            <a:r>
              <a:rPr lang="en-US" dirty="0"/>
              <a:t>https://forms.office.com/r/WhCHu4m3LC</a:t>
            </a:r>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r>
              <a:rPr lang="en-US"/>
              <a:t>Lecture 6 - Team Decision</a:t>
            </a:r>
            <a:endParaRPr lang="en-US" dirty="0"/>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2" name="Date Placeholder 1">
            <a:extLst>
              <a:ext uri="{FF2B5EF4-FFF2-40B4-BE49-F238E27FC236}">
                <a16:creationId xmlns:a16="http://schemas.microsoft.com/office/drawing/2014/main" id="{443ED54B-EC64-2EE6-308C-13EB673CB7E2}"/>
              </a:ext>
            </a:extLst>
          </p:cNvPr>
          <p:cNvSpPr>
            <a:spLocks noGrp="1"/>
          </p:cNvSpPr>
          <p:nvPr>
            <p:ph type="dt" sz="half" idx="10"/>
          </p:nvPr>
        </p:nvSpPr>
        <p:spPr/>
        <p:txBody>
          <a:bodyPr/>
          <a:lstStyle/>
          <a:p>
            <a:r>
              <a:rPr lang="en-US"/>
              <a:t>IT2090</a:t>
            </a:r>
            <a:endParaRPr lang="en-US" dirty="0"/>
          </a:p>
        </p:txBody>
      </p:sp>
      <p:pic>
        <p:nvPicPr>
          <p:cNvPr id="4" name="Picture 3">
            <a:extLst>
              <a:ext uri="{FF2B5EF4-FFF2-40B4-BE49-F238E27FC236}">
                <a16:creationId xmlns:a16="http://schemas.microsoft.com/office/drawing/2014/main" id="{D2C9CB75-7AC6-01FD-6E42-39FD645054A7}"/>
              </a:ext>
            </a:extLst>
          </p:cNvPr>
          <p:cNvPicPr>
            <a:picLocks noChangeAspect="1"/>
          </p:cNvPicPr>
          <p:nvPr/>
        </p:nvPicPr>
        <p:blipFill>
          <a:blip r:embed="rId2"/>
          <a:stretch>
            <a:fillRect/>
          </a:stretch>
        </p:blipFill>
        <p:spPr>
          <a:xfrm>
            <a:off x="5943600" y="762000"/>
            <a:ext cx="5334000" cy="5334000"/>
          </a:xfrm>
          <a:prstGeom prst="rect">
            <a:avLst/>
          </a:prstGeom>
        </p:spPr>
      </p:pic>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1164542" y="1458833"/>
            <a:ext cx="4770176" cy="4082994"/>
          </a:xfrm>
        </p:spPr>
        <p:txBody>
          <a:bodyPr>
            <a:normAutofit fontScale="92500" lnSpcReduction="10000"/>
          </a:bodyPr>
          <a:lstStyle/>
          <a:p>
            <a:r>
              <a:rPr lang="en-US" sz="2400" dirty="0"/>
              <a:t>Multi-voting (good to evaluate best option during Brainstorming)</a:t>
            </a:r>
          </a:p>
          <a:p>
            <a:endParaRPr lang="en-US" dirty="0"/>
          </a:p>
          <a:p>
            <a:r>
              <a:rPr lang="en-US" sz="2400" dirty="0"/>
              <a:t>The multi-voting technique holds an answer to your problems when decision making becomes tough, because of too many options/alternatives.</a:t>
            </a:r>
          </a:p>
          <a:p>
            <a:endParaRPr lang="en-US" sz="2400" dirty="0"/>
          </a:p>
          <a:p>
            <a:r>
              <a:rPr lang="en-US" sz="2400" dirty="0"/>
              <a:t>Process: Each member is given many votes (Ex: 1/3 of the options), Run it many rounds.</a:t>
            </a:r>
          </a:p>
          <a:p>
            <a:endParaRPr lang="en-US" sz="2400" dirty="0">
              <a:effectLst/>
            </a:endParaRP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20</a:t>
            </a:fld>
            <a:endParaRPr lang="en-US"/>
          </a:p>
        </p:txBody>
      </p:sp>
      <p:grpSp>
        <p:nvGrpSpPr>
          <p:cNvPr id="8" name="Group 7">
            <a:extLst>
              <a:ext uri="{FF2B5EF4-FFF2-40B4-BE49-F238E27FC236}">
                <a16:creationId xmlns:a16="http://schemas.microsoft.com/office/drawing/2014/main" id="{960CB2B3-E104-44AF-AAD5-D0B5B24BB2AF}"/>
              </a:ext>
            </a:extLst>
          </p:cNvPr>
          <p:cNvGrpSpPr/>
          <p:nvPr/>
        </p:nvGrpSpPr>
        <p:grpSpPr>
          <a:xfrm>
            <a:off x="6257283" y="1534886"/>
            <a:ext cx="5296316" cy="4101927"/>
            <a:chOff x="3328555" y="2608314"/>
            <a:chExt cx="5296316" cy="4101927"/>
          </a:xfrm>
        </p:grpSpPr>
        <p:pic>
          <p:nvPicPr>
            <p:cNvPr id="6" name="Picture 5">
              <a:extLst>
                <a:ext uri="{FF2B5EF4-FFF2-40B4-BE49-F238E27FC236}">
                  <a16:creationId xmlns:a16="http://schemas.microsoft.com/office/drawing/2014/main" id="{B60C2CB3-81EA-4278-9BA7-93A48CAE1A58}"/>
                </a:ext>
              </a:extLst>
            </p:cNvPr>
            <p:cNvPicPr>
              <a:picLocks noChangeAspect="1"/>
            </p:cNvPicPr>
            <p:nvPr/>
          </p:nvPicPr>
          <p:blipFill>
            <a:blip r:embed="rId2"/>
            <a:stretch>
              <a:fillRect/>
            </a:stretch>
          </p:blipFill>
          <p:spPr>
            <a:xfrm>
              <a:off x="3328555" y="2608314"/>
              <a:ext cx="5296316" cy="3761942"/>
            </a:xfrm>
            <a:prstGeom prst="rect">
              <a:avLst/>
            </a:prstGeom>
          </p:spPr>
        </p:pic>
        <p:pic>
          <p:nvPicPr>
            <p:cNvPr id="7" name="Picture 6">
              <a:extLst>
                <a:ext uri="{FF2B5EF4-FFF2-40B4-BE49-F238E27FC236}">
                  <a16:creationId xmlns:a16="http://schemas.microsoft.com/office/drawing/2014/main" id="{4BD52A4F-5E13-4F46-AB42-D672B5027B30}"/>
                </a:ext>
              </a:extLst>
            </p:cNvPr>
            <p:cNvPicPr>
              <a:picLocks noChangeAspect="1"/>
            </p:cNvPicPr>
            <p:nvPr/>
          </p:nvPicPr>
          <p:blipFill>
            <a:blip r:embed="rId3"/>
            <a:stretch>
              <a:fillRect/>
            </a:stretch>
          </p:blipFill>
          <p:spPr>
            <a:xfrm>
              <a:off x="4477688" y="6370256"/>
              <a:ext cx="2998050" cy="339985"/>
            </a:xfrm>
            <a:prstGeom prst="rect">
              <a:avLst/>
            </a:prstGeom>
          </p:spPr>
        </p:pic>
      </p:grpSp>
      <p:sp>
        <p:nvSpPr>
          <p:cNvPr id="11" name="Footer Placeholder 10">
            <a:extLst>
              <a:ext uri="{FF2B5EF4-FFF2-40B4-BE49-F238E27FC236}">
                <a16:creationId xmlns:a16="http://schemas.microsoft.com/office/drawing/2014/main" id="{51667C93-B3D5-A723-FFEA-BA34ABD79AAA}"/>
              </a:ext>
            </a:extLst>
          </p:cNvPr>
          <p:cNvSpPr>
            <a:spLocks noGrp="1"/>
          </p:cNvSpPr>
          <p:nvPr>
            <p:ph type="ftr" sz="quarter" idx="11"/>
          </p:nvPr>
        </p:nvSpPr>
        <p:spPr/>
        <p:txBody>
          <a:bodyPr/>
          <a:lstStyle/>
          <a:p>
            <a:r>
              <a:rPr lang="en-US"/>
              <a:t>Lecture 6 - Team Decision</a:t>
            </a:r>
            <a:endParaRPr lang="en-US" dirty="0"/>
          </a:p>
        </p:txBody>
      </p:sp>
      <p:sp>
        <p:nvSpPr>
          <p:cNvPr id="12" name="Date Placeholder 11">
            <a:extLst>
              <a:ext uri="{FF2B5EF4-FFF2-40B4-BE49-F238E27FC236}">
                <a16:creationId xmlns:a16="http://schemas.microsoft.com/office/drawing/2014/main" id="{DC31C026-05AB-B33F-04DA-39A2086B5B4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382509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AA28C-35EB-8125-A646-B86D59539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75551C-653F-9146-53D4-E49CD698B486}"/>
              </a:ext>
            </a:extLst>
          </p:cNvPr>
          <p:cNvSpPr>
            <a:spLocks noGrp="1"/>
          </p:cNvSpPr>
          <p:nvPr>
            <p:ph type="title"/>
          </p:nvPr>
        </p:nvSpPr>
        <p:spPr/>
        <p:txBody>
          <a:bodyPr>
            <a:normAutofit/>
          </a:bodyPr>
          <a:lstStyle/>
          <a:p>
            <a:r>
              <a:rPr lang="en-US" dirty="0"/>
              <a:t>Tools to assist teams for Decision Making</a:t>
            </a:r>
          </a:p>
        </p:txBody>
      </p:sp>
      <p:sp>
        <p:nvSpPr>
          <p:cNvPr id="3" name="Content Placeholder 2">
            <a:extLst>
              <a:ext uri="{FF2B5EF4-FFF2-40B4-BE49-F238E27FC236}">
                <a16:creationId xmlns:a16="http://schemas.microsoft.com/office/drawing/2014/main" id="{EBA94DD3-52B2-18D8-9415-5532C1F4D0F8}"/>
              </a:ext>
            </a:extLst>
          </p:cNvPr>
          <p:cNvSpPr>
            <a:spLocks noGrp="1"/>
          </p:cNvSpPr>
          <p:nvPr>
            <p:ph idx="1"/>
          </p:nvPr>
        </p:nvSpPr>
        <p:spPr>
          <a:xfrm>
            <a:off x="1164542" y="1458833"/>
            <a:ext cx="4770176" cy="4082994"/>
          </a:xfrm>
        </p:spPr>
        <p:txBody>
          <a:bodyPr>
            <a:normAutofit/>
          </a:bodyPr>
          <a:lstStyle/>
          <a:p>
            <a:r>
              <a:rPr lang="en-US" sz="2400" dirty="0"/>
              <a:t>Multi-voting</a:t>
            </a:r>
          </a:p>
          <a:p>
            <a:endParaRPr lang="en-US" dirty="0"/>
          </a:p>
          <a:p>
            <a:r>
              <a:rPr lang="en-US" sz="2400" dirty="0">
                <a:effectLst/>
              </a:rPr>
              <a:t>40-50% of items scores more votes in first voting goes for second voting</a:t>
            </a:r>
          </a:p>
          <a:p>
            <a:endParaRPr lang="en-US" sz="2400" dirty="0"/>
          </a:p>
          <a:p>
            <a:r>
              <a:rPr lang="en-US" sz="2400" dirty="0">
                <a:effectLst/>
              </a:rPr>
              <a:t>Finally, the top two options will be chosen for the final round, and then each person will have just a single vote. </a:t>
            </a:r>
          </a:p>
          <a:p>
            <a:endParaRPr lang="en-US" dirty="0">
              <a:effectLst/>
            </a:endParaRPr>
          </a:p>
          <a:p>
            <a:endParaRPr lang="en-US" dirty="0"/>
          </a:p>
        </p:txBody>
      </p:sp>
      <p:sp>
        <p:nvSpPr>
          <p:cNvPr id="5" name="Slide Number Placeholder 4">
            <a:extLst>
              <a:ext uri="{FF2B5EF4-FFF2-40B4-BE49-F238E27FC236}">
                <a16:creationId xmlns:a16="http://schemas.microsoft.com/office/drawing/2014/main" id="{233FC27A-198F-C9A5-B4AD-8D4815F5A9B2}"/>
              </a:ext>
            </a:extLst>
          </p:cNvPr>
          <p:cNvSpPr>
            <a:spLocks noGrp="1"/>
          </p:cNvSpPr>
          <p:nvPr>
            <p:ph type="sldNum" sz="quarter" idx="12"/>
          </p:nvPr>
        </p:nvSpPr>
        <p:spPr/>
        <p:txBody>
          <a:bodyPr/>
          <a:lstStyle/>
          <a:p>
            <a:fld id="{ADA7478D-009C-45E0-9539-59336C0CB2CA}" type="slidenum">
              <a:rPr lang="en-US" smtClean="0"/>
              <a:pPr/>
              <a:t>21</a:t>
            </a:fld>
            <a:endParaRPr lang="en-US"/>
          </a:p>
        </p:txBody>
      </p:sp>
      <p:sp>
        <p:nvSpPr>
          <p:cNvPr id="11" name="Footer Placeholder 10">
            <a:extLst>
              <a:ext uri="{FF2B5EF4-FFF2-40B4-BE49-F238E27FC236}">
                <a16:creationId xmlns:a16="http://schemas.microsoft.com/office/drawing/2014/main" id="{9E0961C5-564D-D3AC-8BC0-0B913C1B1998}"/>
              </a:ext>
            </a:extLst>
          </p:cNvPr>
          <p:cNvSpPr>
            <a:spLocks noGrp="1"/>
          </p:cNvSpPr>
          <p:nvPr>
            <p:ph type="ftr" sz="quarter" idx="11"/>
          </p:nvPr>
        </p:nvSpPr>
        <p:spPr/>
        <p:txBody>
          <a:bodyPr/>
          <a:lstStyle/>
          <a:p>
            <a:r>
              <a:rPr lang="en-US"/>
              <a:t>Lecture 6 - Team Decision</a:t>
            </a:r>
            <a:endParaRPr lang="en-US" dirty="0"/>
          </a:p>
        </p:txBody>
      </p:sp>
      <p:sp>
        <p:nvSpPr>
          <p:cNvPr id="12" name="Date Placeholder 11">
            <a:extLst>
              <a:ext uri="{FF2B5EF4-FFF2-40B4-BE49-F238E27FC236}">
                <a16:creationId xmlns:a16="http://schemas.microsoft.com/office/drawing/2014/main" id="{0BFCCC68-5A89-9ACC-8684-59661A8055F6}"/>
              </a:ext>
            </a:extLst>
          </p:cNvPr>
          <p:cNvSpPr>
            <a:spLocks noGrp="1"/>
          </p:cNvSpPr>
          <p:nvPr>
            <p:ph type="dt" sz="half" idx="10"/>
          </p:nvPr>
        </p:nvSpPr>
        <p:spPr/>
        <p:txBody>
          <a:bodyPr/>
          <a:lstStyle/>
          <a:p>
            <a:r>
              <a:rPr lang="en-US"/>
              <a:t>IT2090</a:t>
            </a:r>
            <a:endParaRPr lang="en-US" dirty="0"/>
          </a:p>
        </p:txBody>
      </p:sp>
      <p:pic>
        <p:nvPicPr>
          <p:cNvPr id="9" name="Picture 8">
            <a:extLst>
              <a:ext uri="{FF2B5EF4-FFF2-40B4-BE49-F238E27FC236}">
                <a16:creationId xmlns:a16="http://schemas.microsoft.com/office/drawing/2014/main" id="{72D22E11-9F0E-FDF0-0D7C-0A4AFD0DC158}"/>
              </a:ext>
            </a:extLst>
          </p:cNvPr>
          <p:cNvPicPr>
            <a:picLocks noChangeAspect="1"/>
          </p:cNvPicPr>
          <p:nvPr/>
        </p:nvPicPr>
        <p:blipFill>
          <a:blip r:embed="rId2"/>
          <a:stretch>
            <a:fillRect/>
          </a:stretch>
        </p:blipFill>
        <p:spPr>
          <a:xfrm>
            <a:off x="5959799" y="1686564"/>
            <a:ext cx="5339924" cy="3815360"/>
          </a:xfrm>
          <a:prstGeom prst="rect">
            <a:avLst/>
          </a:prstGeom>
        </p:spPr>
      </p:pic>
    </p:spTree>
    <p:extLst>
      <p:ext uri="{BB962C8B-B14F-4D97-AF65-F5344CB8AC3E}">
        <p14:creationId xmlns:p14="http://schemas.microsoft.com/office/powerpoint/2010/main" val="3433101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0B9C9-8C86-0414-9A3F-BD59EDA61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3B145-C0BB-EAA9-8102-CBBE93C4DE28}"/>
              </a:ext>
            </a:extLst>
          </p:cNvPr>
          <p:cNvSpPr>
            <a:spLocks noGrp="1"/>
          </p:cNvSpPr>
          <p:nvPr>
            <p:ph type="title"/>
          </p:nvPr>
        </p:nvSpPr>
        <p:spPr/>
        <p:txBody>
          <a:bodyPr>
            <a:normAutofit/>
          </a:bodyPr>
          <a:lstStyle/>
          <a:p>
            <a:r>
              <a:rPr lang="en-US" dirty="0"/>
              <a:t>Tools to assist teams for Decision Making</a:t>
            </a:r>
          </a:p>
        </p:txBody>
      </p:sp>
      <p:sp>
        <p:nvSpPr>
          <p:cNvPr id="3" name="Content Placeholder 2">
            <a:extLst>
              <a:ext uri="{FF2B5EF4-FFF2-40B4-BE49-F238E27FC236}">
                <a16:creationId xmlns:a16="http://schemas.microsoft.com/office/drawing/2014/main" id="{10A18381-9C41-44F6-895F-EB9E3ED16056}"/>
              </a:ext>
            </a:extLst>
          </p:cNvPr>
          <p:cNvSpPr>
            <a:spLocks noGrp="1"/>
          </p:cNvSpPr>
          <p:nvPr>
            <p:ph idx="1"/>
          </p:nvPr>
        </p:nvSpPr>
        <p:spPr>
          <a:xfrm>
            <a:off x="1164542" y="1458833"/>
            <a:ext cx="4770176" cy="4082994"/>
          </a:xfrm>
        </p:spPr>
        <p:txBody>
          <a:bodyPr>
            <a:normAutofit/>
          </a:bodyPr>
          <a:lstStyle/>
          <a:p>
            <a:r>
              <a:rPr lang="en-US" sz="2400" dirty="0"/>
              <a:t>Multi-voting</a:t>
            </a:r>
          </a:p>
          <a:p>
            <a:endParaRPr lang="en-US" dirty="0"/>
          </a:p>
          <a:p>
            <a:r>
              <a:rPr lang="en-US" sz="2400" dirty="0">
                <a:effectLst/>
              </a:rPr>
              <a:t>Finally top two options for voting. Each person get one vote</a:t>
            </a:r>
          </a:p>
          <a:p>
            <a:endParaRPr lang="en-US" dirty="0">
              <a:effectLst/>
            </a:endParaRPr>
          </a:p>
          <a:p>
            <a:endParaRPr lang="en-US" dirty="0"/>
          </a:p>
        </p:txBody>
      </p:sp>
      <p:sp>
        <p:nvSpPr>
          <p:cNvPr id="5" name="Slide Number Placeholder 4">
            <a:extLst>
              <a:ext uri="{FF2B5EF4-FFF2-40B4-BE49-F238E27FC236}">
                <a16:creationId xmlns:a16="http://schemas.microsoft.com/office/drawing/2014/main" id="{DBEE80AA-241A-AAD5-D541-5CF1F5E3FDDB}"/>
              </a:ext>
            </a:extLst>
          </p:cNvPr>
          <p:cNvSpPr>
            <a:spLocks noGrp="1"/>
          </p:cNvSpPr>
          <p:nvPr>
            <p:ph type="sldNum" sz="quarter" idx="12"/>
          </p:nvPr>
        </p:nvSpPr>
        <p:spPr/>
        <p:txBody>
          <a:bodyPr/>
          <a:lstStyle/>
          <a:p>
            <a:fld id="{ADA7478D-009C-45E0-9539-59336C0CB2CA}" type="slidenum">
              <a:rPr lang="en-US" smtClean="0"/>
              <a:pPr/>
              <a:t>22</a:t>
            </a:fld>
            <a:endParaRPr lang="en-US"/>
          </a:p>
        </p:txBody>
      </p:sp>
      <p:sp>
        <p:nvSpPr>
          <p:cNvPr id="11" name="Footer Placeholder 10">
            <a:extLst>
              <a:ext uri="{FF2B5EF4-FFF2-40B4-BE49-F238E27FC236}">
                <a16:creationId xmlns:a16="http://schemas.microsoft.com/office/drawing/2014/main" id="{53A2C33D-23B4-242A-844D-010E95CFC09D}"/>
              </a:ext>
            </a:extLst>
          </p:cNvPr>
          <p:cNvSpPr>
            <a:spLocks noGrp="1"/>
          </p:cNvSpPr>
          <p:nvPr>
            <p:ph type="ftr" sz="quarter" idx="11"/>
          </p:nvPr>
        </p:nvSpPr>
        <p:spPr/>
        <p:txBody>
          <a:bodyPr/>
          <a:lstStyle/>
          <a:p>
            <a:r>
              <a:rPr lang="en-US"/>
              <a:t>Lecture 6 - Team Decision</a:t>
            </a:r>
            <a:endParaRPr lang="en-US" dirty="0"/>
          </a:p>
        </p:txBody>
      </p:sp>
      <p:sp>
        <p:nvSpPr>
          <p:cNvPr id="12" name="Date Placeholder 11">
            <a:extLst>
              <a:ext uri="{FF2B5EF4-FFF2-40B4-BE49-F238E27FC236}">
                <a16:creationId xmlns:a16="http://schemas.microsoft.com/office/drawing/2014/main" id="{FAFBA6C1-FE20-2574-F8B8-E0F5CEE0812F}"/>
              </a:ext>
            </a:extLst>
          </p:cNvPr>
          <p:cNvSpPr>
            <a:spLocks noGrp="1"/>
          </p:cNvSpPr>
          <p:nvPr>
            <p:ph type="dt" sz="half" idx="10"/>
          </p:nvPr>
        </p:nvSpPr>
        <p:spPr/>
        <p:txBody>
          <a:bodyPr/>
          <a:lstStyle/>
          <a:p>
            <a:r>
              <a:rPr lang="en-US"/>
              <a:t>IT2090</a:t>
            </a:r>
            <a:endParaRPr lang="en-US" dirty="0"/>
          </a:p>
        </p:txBody>
      </p:sp>
      <p:pic>
        <p:nvPicPr>
          <p:cNvPr id="6" name="Picture 5">
            <a:extLst>
              <a:ext uri="{FF2B5EF4-FFF2-40B4-BE49-F238E27FC236}">
                <a16:creationId xmlns:a16="http://schemas.microsoft.com/office/drawing/2014/main" id="{3FB3410C-4FDE-7AF5-1C42-10011DCAF6E2}"/>
              </a:ext>
            </a:extLst>
          </p:cNvPr>
          <p:cNvPicPr>
            <a:picLocks noChangeAspect="1"/>
          </p:cNvPicPr>
          <p:nvPr/>
        </p:nvPicPr>
        <p:blipFill>
          <a:blip r:embed="rId2"/>
          <a:stretch>
            <a:fillRect/>
          </a:stretch>
        </p:blipFill>
        <p:spPr>
          <a:xfrm>
            <a:off x="6858000" y="2161632"/>
            <a:ext cx="4743450" cy="1866900"/>
          </a:xfrm>
          <a:prstGeom prst="rect">
            <a:avLst/>
          </a:prstGeom>
        </p:spPr>
      </p:pic>
    </p:spTree>
    <p:extLst>
      <p:ext uri="{BB962C8B-B14F-4D97-AF65-F5344CB8AC3E}">
        <p14:creationId xmlns:p14="http://schemas.microsoft.com/office/powerpoint/2010/main" val="176943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822" y="269748"/>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838200" y="847937"/>
            <a:ext cx="10515600" cy="4351338"/>
          </a:xfrm>
        </p:spPr>
        <p:txBody>
          <a:bodyPr/>
          <a:lstStyle/>
          <a:p>
            <a:r>
              <a:rPr lang="en-US" dirty="0"/>
              <a:t>Criteria Matrix</a:t>
            </a:r>
          </a:p>
          <a:p>
            <a:pPr marL="0" indent="0">
              <a:buNone/>
            </a:pPr>
            <a:r>
              <a:rPr lang="en-US" dirty="0"/>
              <a:t>A decision matrix is a list of values in rows and columns that allows an analyst to systematically identify, analyze, and rate the performance of relationships between sets of values and information. Elements of a decision matrix show decisions based on certain decision criteria.										Wikipedia </a:t>
            </a: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23</a:t>
            </a:fld>
            <a:endParaRPr lang="en-US"/>
          </a:p>
        </p:txBody>
      </p:sp>
      <p:pic>
        <p:nvPicPr>
          <p:cNvPr id="6" name="Picture 5">
            <a:extLst>
              <a:ext uri="{FF2B5EF4-FFF2-40B4-BE49-F238E27FC236}">
                <a16:creationId xmlns:a16="http://schemas.microsoft.com/office/drawing/2014/main" id="{A880B631-80E4-45BD-8638-C29569EC1B2F}"/>
              </a:ext>
            </a:extLst>
          </p:cNvPr>
          <p:cNvPicPr>
            <a:picLocks noChangeAspect="1"/>
          </p:cNvPicPr>
          <p:nvPr/>
        </p:nvPicPr>
        <p:blipFill>
          <a:blip r:embed="rId2"/>
          <a:stretch>
            <a:fillRect/>
          </a:stretch>
        </p:blipFill>
        <p:spPr>
          <a:xfrm>
            <a:off x="2362200" y="3394666"/>
            <a:ext cx="7198302" cy="2696645"/>
          </a:xfrm>
          <a:prstGeom prst="rect">
            <a:avLst/>
          </a:prstGeom>
        </p:spPr>
      </p:pic>
      <p:sp>
        <p:nvSpPr>
          <p:cNvPr id="9" name="Footer Placeholder 8">
            <a:extLst>
              <a:ext uri="{FF2B5EF4-FFF2-40B4-BE49-F238E27FC236}">
                <a16:creationId xmlns:a16="http://schemas.microsoft.com/office/drawing/2014/main" id="{09607AD7-2581-3A35-33F4-BDB817C5EC93}"/>
              </a:ext>
            </a:extLst>
          </p:cNvPr>
          <p:cNvSpPr>
            <a:spLocks noGrp="1"/>
          </p:cNvSpPr>
          <p:nvPr>
            <p:ph type="ftr" sz="quarter" idx="11"/>
          </p:nvPr>
        </p:nvSpPr>
        <p:spPr/>
        <p:txBody>
          <a:bodyPr/>
          <a:lstStyle/>
          <a:p>
            <a:r>
              <a:rPr lang="en-US"/>
              <a:t>Lecture 6 - Team Decision</a:t>
            </a:r>
            <a:endParaRPr lang="en-US" dirty="0"/>
          </a:p>
        </p:txBody>
      </p:sp>
      <p:sp>
        <p:nvSpPr>
          <p:cNvPr id="10" name="Date Placeholder 9">
            <a:extLst>
              <a:ext uri="{FF2B5EF4-FFF2-40B4-BE49-F238E27FC236}">
                <a16:creationId xmlns:a16="http://schemas.microsoft.com/office/drawing/2014/main" id="{AC1ACFBC-FA55-27BB-0479-699725CBEC4A}"/>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62139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540" y="136525"/>
            <a:ext cx="10515600" cy="640080"/>
          </a:xfrm>
        </p:spPr>
        <p:txBody>
          <a:bodyPr>
            <a:normAutofit/>
          </a:bodyPr>
          <a:lstStyle/>
          <a:p>
            <a:r>
              <a:rPr lang="en-US" dirty="0"/>
              <a:t>Tools to assist teams for Decision Making</a:t>
            </a:r>
          </a:p>
        </p:txBody>
      </p:sp>
      <p:sp>
        <p:nvSpPr>
          <p:cNvPr id="3" name="Content Placeholder 2"/>
          <p:cNvSpPr>
            <a:spLocks noGrp="1"/>
          </p:cNvSpPr>
          <p:nvPr>
            <p:ph idx="1"/>
          </p:nvPr>
        </p:nvSpPr>
        <p:spPr>
          <a:xfrm>
            <a:off x="721198" y="1043188"/>
            <a:ext cx="3823094" cy="3667357"/>
          </a:xfrm>
        </p:spPr>
        <p:txBody>
          <a:bodyPr/>
          <a:lstStyle/>
          <a:p>
            <a:r>
              <a:rPr lang="en-US" sz="2400" dirty="0"/>
              <a:t>Six Thinking Hats:</a:t>
            </a:r>
          </a:p>
          <a:p>
            <a:r>
              <a:rPr lang="en-US" sz="2400" dirty="0"/>
              <a:t>Looking at a decision from a range of different perspectives</a:t>
            </a:r>
          </a:p>
          <a:p>
            <a:endParaRPr lang="en-US" dirty="0">
              <a:effectLst/>
            </a:endParaRP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680" y="762000"/>
            <a:ext cx="6777720" cy="5410199"/>
          </a:xfrm>
          <a:prstGeom prst="rect">
            <a:avLst/>
          </a:prstGeom>
        </p:spPr>
      </p:pic>
      <p:sp>
        <p:nvSpPr>
          <p:cNvPr id="9" name="Footer Placeholder 8">
            <a:extLst>
              <a:ext uri="{FF2B5EF4-FFF2-40B4-BE49-F238E27FC236}">
                <a16:creationId xmlns:a16="http://schemas.microsoft.com/office/drawing/2014/main" id="{7EE51AAD-5120-3DF4-08FD-670202095604}"/>
              </a:ext>
            </a:extLst>
          </p:cNvPr>
          <p:cNvSpPr>
            <a:spLocks noGrp="1"/>
          </p:cNvSpPr>
          <p:nvPr>
            <p:ph type="ftr" sz="quarter" idx="11"/>
          </p:nvPr>
        </p:nvSpPr>
        <p:spPr/>
        <p:txBody>
          <a:bodyPr/>
          <a:lstStyle/>
          <a:p>
            <a:r>
              <a:rPr lang="en-US"/>
              <a:t>Lecture 6 - Team Decision</a:t>
            </a:r>
            <a:endParaRPr lang="en-US" dirty="0"/>
          </a:p>
        </p:txBody>
      </p:sp>
      <p:sp>
        <p:nvSpPr>
          <p:cNvPr id="10" name="Date Placeholder 9">
            <a:extLst>
              <a:ext uri="{FF2B5EF4-FFF2-40B4-BE49-F238E27FC236}">
                <a16:creationId xmlns:a16="http://schemas.microsoft.com/office/drawing/2014/main" id="{54E5969A-0D18-54B1-2EDD-6D1B95A8D399}"/>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439005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issues of Decisions</a:t>
            </a:r>
          </a:p>
        </p:txBody>
      </p:sp>
      <p:sp>
        <p:nvSpPr>
          <p:cNvPr id="3" name="Content Placeholder 2"/>
          <p:cNvSpPr>
            <a:spLocks noGrp="1"/>
          </p:cNvSpPr>
          <p:nvPr>
            <p:ph idx="1"/>
          </p:nvPr>
        </p:nvSpPr>
        <p:spPr>
          <a:xfrm>
            <a:off x="1066800" y="1536192"/>
            <a:ext cx="10287000" cy="4351338"/>
          </a:xfrm>
        </p:spPr>
        <p:txBody>
          <a:bodyPr>
            <a:normAutofit/>
          </a:bodyPr>
          <a:lstStyle/>
          <a:p>
            <a:pPr marL="0" indent="0">
              <a:lnSpc>
                <a:spcPct val="95000"/>
              </a:lnSpc>
              <a:spcBef>
                <a:spcPct val="0"/>
              </a:spcBef>
              <a:buNone/>
            </a:pPr>
            <a:endParaRPr lang="en-US" sz="2700" dirty="0">
              <a:solidFill>
                <a:srgbClr val="000000"/>
              </a:solidFill>
              <a:latin typeface="Arial" pitchFamily="34" charset="0"/>
            </a:endParaRPr>
          </a:p>
          <a:p>
            <a:pPr marL="0" indent="0">
              <a:lnSpc>
                <a:spcPct val="95000"/>
              </a:lnSpc>
              <a:spcBef>
                <a:spcPct val="0"/>
              </a:spcBef>
              <a:buNone/>
            </a:pPr>
            <a:r>
              <a:rPr lang="en-US" sz="2700" dirty="0">
                <a:solidFill>
                  <a:srgbClr val="000000"/>
                </a:solidFill>
              </a:rPr>
              <a:t>Every Decision must address two issues:</a:t>
            </a:r>
            <a:endParaRPr lang="en-US" dirty="0"/>
          </a:p>
          <a:p>
            <a:pPr marL="0" indent="0">
              <a:lnSpc>
                <a:spcPct val="95000"/>
              </a:lnSpc>
              <a:spcBef>
                <a:spcPct val="0"/>
              </a:spcBef>
              <a:buNone/>
            </a:pPr>
            <a:endParaRPr lang="en-US" sz="2700" dirty="0">
              <a:solidFill>
                <a:srgbClr val="000000"/>
              </a:solidFill>
            </a:endParaRPr>
          </a:p>
          <a:p>
            <a:pPr marL="0" indent="0">
              <a:lnSpc>
                <a:spcPct val="95000"/>
              </a:lnSpc>
              <a:spcBef>
                <a:spcPct val="0"/>
              </a:spcBef>
              <a:buNone/>
            </a:pPr>
            <a:r>
              <a:rPr lang="en-US" sz="2700" dirty="0">
                <a:solidFill>
                  <a:srgbClr val="000000"/>
                </a:solidFill>
              </a:rPr>
              <a:t>1.  Merit Dimension – Merits of the decision in some quantitative way</a:t>
            </a:r>
            <a:endParaRPr lang="en-US" dirty="0"/>
          </a:p>
          <a:p>
            <a:pPr marL="0" indent="0">
              <a:lnSpc>
                <a:spcPct val="95000"/>
              </a:lnSpc>
              <a:spcBef>
                <a:spcPct val="0"/>
              </a:spcBef>
              <a:buNone/>
            </a:pPr>
            <a:endParaRPr lang="en-US" sz="2700" dirty="0">
              <a:solidFill>
                <a:srgbClr val="000000"/>
              </a:solidFill>
            </a:endParaRPr>
          </a:p>
          <a:p>
            <a:pPr marL="0" indent="0">
              <a:lnSpc>
                <a:spcPct val="95000"/>
              </a:lnSpc>
              <a:spcBef>
                <a:spcPct val="0"/>
              </a:spcBef>
              <a:buNone/>
            </a:pPr>
            <a:r>
              <a:rPr lang="en-US" sz="2700" dirty="0">
                <a:solidFill>
                  <a:srgbClr val="000000"/>
                </a:solidFill>
              </a:rPr>
              <a:t>2.  Acceptance Dimension – People affected by the decision will accept it</a:t>
            </a:r>
            <a:endParaRPr lang="en-US" dirty="0"/>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25</a:t>
            </a:fld>
            <a:endParaRPr lang="en-US"/>
          </a:p>
        </p:txBody>
      </p:sp>
      <p:sp>
        <p:nvSpPr>
          <p:cNvPr id="6" name="Footer Placeholder 5">
            <a:extLst>
              <a:ext uri="{FF2B5EF4-FFF2-40B4-BE49-F238E27FC236}">
                <a16:creationId xmlns:a16="http://schemas.microsoft.com/office/drawing/2014/main" id="{FAE07ABF-CA06-F2CA-BD6C-CC47EA4ECC8B}"/>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BA6AF6D3-63B8-65BF-CA54-1170F3F3108F}"/>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539617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DM in Project Teams (continue...)</a:t>
            </a:r>
          </a:p>
        </p:txBody>
      </p:sp>
      <p:sp>
        <p:nvSpPr>
          <p:cNvPr id="3" name="Content Placeholder 2"/>
          <p:cNvSpPr>
            <a:spLocks noGrp="1"/>
          </p:cNvSpPr>
          <p:nvPr>
            <p:ph idx="1"/>
          </p:nvPr>
        </p:nvSpPr>
        <p:spPr/>
        <p:txBody>
          <a:bodyPr>
            <a:normAutofit fontScale="85000" lnSpcReduction="10000"/>
          </a:bodyPr>
          <a:lstStyle/>
          <a:p>
            <a:pPr marL="0" indent="0">
              <a:buNone/>
            </a:pPr>
            <a:r>
              <a:rPr lang="en-US" sz="3800" dirty="0"/>
              <a:t>Advantages of Team Decision Making</a:t>
            </a:r>
            <a:br>
              <a:rPr lang="en-US" b="1" dirty="0"/>
            </a:br>
            <a:endParaRPr lang="en-US" dirty="0">
              <a:effectLst/>
            </a:endParaRPr>
          </a:p>
          <a:p>
            <a:pPr marL="514350" indent="-514350">
              <a:buFont typeface="+mj-lt"/>
              <a:buAutoNum type="arabicPeriod"/>
            </a:pPr>
            <a:r>
              <a:rPr lang="en-US" b="1" dirty="0"/>
              <a:t>Greater Knowledge</a:t>
            </a:r>
            <a:r>
              <a:rPr lang="en-US" dirty="0"/>
              <a:t>: </a:t>
            </a:r>
            <a:r>
              <a:rPr lang="en-US" dirty="0">
                <a:solidFill>
                  <a:srgbClr val="0070C0"/>
                </a:solidFill>
              </a:rPr>
              <a:t>because of the number of people involved, each with differing experience, knowledge, points of view and values, a larger number and variety of ideas for solving a problem can be produced.</a:t>
            </a:r>
          </a:p>
          <a:p>
            <a:pPr marL="514350" indent="-514350">
              <a:buFont typeface="+mj-lt"/>
              <a:buAutoNum type="arabicPeriod"/>
            </a:pPr>
            <a:endParaRPr lang="en-US" dirty="0"/>
          </a:p>
          <a:p>
            <a:pPr marL="514350" indent="-514350">
              <a:buFont typeface="+mj-lt"/>
              <a:buAutoNum type="arabicPeriod"/>
            </a:pPr>
            <a:r>
              <a:rPr lang="en-US" b="1" dirty="0"/>
              <a:t>Shared responsibility</a:t>
            </a:r>
            <a:r>
              <a:rPr lang="en-US" dirty="0"/>
              <a:t>: </a:t>
            </a:r>
            <a:r>
              <a:rPr lang="en-US" dirty="0">
                <a:solidFill>
                  <a:srgbClr val="0070C0"/>
                </a:solidFill>
              </a:rPr>
              <a:t>makes individuals more willing to take risks. The discussion of different points of view also helps the group to be more realistic in assessing the risks associated with particular courses of action.</a:t>
            </a:r>
          </a:p>
          <a:p>
            <a:pPr marL="514350" indent="-514350">
              <a:buFont typeface="+mj-lt"/>
              <a:buAutoNum type="arabicPeriod"/>
            </a:pPr>
            <a:endParaRPr lang="en-US" dirty="0"/>
          </a:p>
          <a:p>
            <a:pPr marL="514350" indent="-514350">
              <a:buFont typeface="+mj-lt"/>
              <a:buAutoNum type="arabicPeriod"/>
            </a:pPr>
            <a:r>
              <a:rPr lang="en-US" b="1" dirty="0"/>
              <a:t>Higher commitment</a:t>
            </a:r>
            <a:r>
              <a:rPr lang="en-US" dirty="0"/>
              <a:t>: </a:t>
            </a:r>
            <a:r>
              <a:rPr lang="en-US" dirty="0">
                <a:solidFill>
                  <a:srgbClr val="0070C0"/>
                </a:solidFill>
              </a:rPr>
              <a:t>individuals who have contributed to finding a solution feel a greater commitment to its successful implementation.</a:t>
            </a:r>
          </a:p>
          <a:p>
            <a:endParaRPr lang="en-US"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26</a:t>
            </a:fld>
            <a:endParaRPr lang="en-US"/>
          </a:p>
        </p:txBody>
      </p:sp>
      <p:sp>
        <p:nvSpPr>
          <p:cNvPr id="7" name="Footer Placeholder 6">
            <a:extLst>
              <a:ext uri="{FF2B5EF4-FFF2-40B4-BE49-F238E27FC236}">
                <a16:creationId xmlns:a16="http://schemas.microsoft.com/office/drawing/2014/main" id="{067B7723-03C0-200B-679C-C047BC8E4BCB}"/>
              </a:ext>
            </a:extLst>
          </p:cNvPr>
          <p:cNvSpPr>
            <a:spLocks noGrp="1"/>
          </p:cNvSpPr>
          <p:nvPr>
            <p:ph type="ftr" sz="quarter" idx="11"/>
          </p:nvPr>
        </p:nvSpPr>
        <p:spPr/>
        <p:txBody>
          <a:bodyPr/>
          <a:lstStyle/>
          <a:p>
            <a:r>
              <a:rPr lang="en-US"/>
              <a:t>Lecture 6 - Team Decision</a:t>
            </a:r>
            <a:endParaRPr lang="en-US" dirty="0"/>
          </a:p>
        </p:txBody>
      </p:sp>
      <p:sp>
        <p:nvSpPr>
          <p:cNvPr id="8" name="Date Placeholder 7">
            <a:extLst>
              <a:ext uri="{FF2B5EF4-FFF2-40B4-BE49-F238E27FC236}">
                <a16:creationId xmlns:a16="http://schemas.microsoft.com/office/drawing/2014/main" id="{B9041022-3122-F1AF-8142-77F861B82662}"/>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762311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DM in Project Teams (continue...)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sz="4000" i="1" dirty="0"/>
              <a:t>Weak Points of Team Decision Making</a:t>
            </a:r>
            <a:br>
              <a:rPr lang="en-US" b="1" dirty="0"/>
            </a:br>
            <a:endParaRPr lang="en-US" i="1" dirty="0">
              <a:effectLst/>
            </a:endParaRPr>
          </a:p>
          <a:p>
            <a:pPr marL="514350" indent="-514350">
              <a:buFont typeface="+mj-lt"/>
              <a:buAutoNum type="arabicPeriod"/>
            </a:pPr>
            <a:r>
              <a:rPr lang="en-US" b="1" dirty="0"/>
              <a:t>Time consumption</a:t>
            </a:r>
            <a:r>
              <a:rPr lang="en-US" dirty="0"/>
              <a:t>: </a:t>
            </a:r>
            <a:r>
              <a:rPr lang="en-US" dirty="0">
                <a:solidFill>
                  <a:schemeClr val="accent6">
                    <a:lumMod val="75000"/>
                  </a:schemeClr>
                </a:solidFill>
              </a:rPr>
              <a:t>group problem solving is a relatively slow process compared with working alone. </a:t>
            </a:r>
            <a:br>
              <a:rPr lang="en-US" b="1" dirty="0">
                <a:solidFill>
                  <a:schemeClr val="accent6">
                    <a:lumMod val="75000"/>
                  </a:schemeClr>
                </a:solidFill>
              </a:rPr>
            </a:br>
            <a:endParaRPr lang="en-US" i="1" dirty="0">
              <a:solidFill>
                <a:schemeClr val="accent6">
                  <a:lumMod val="75000"/>
                </a:schemeClr>
              </a:solidFill>
              <a:effectLst/>
            </a:endParaRPr>
          </a:p>
          <a:p>
            <a:pPr marL="514350" indent="-514350">
              <a:buFont typeface="+mj-lt"/>
              <a:buAutoNum type="arabicPeriod"/>
            </a:pPr>
            <a:r>
              <a:rPr lang="en-US" b="1" dirty="0"/>
              <a:t>Less recognition</a:t>
            </a:r>
            <a:r>
              <a:rPr lang="en-US" dirty="0"/>
              <a:t>: </a:t>
            </a:r>
            <a:r>
              <a:rPr lang="en-US" dirty="0">
                <a:solidFill>
                  <a:schemeClr val="accent6">
                    <a:lumMod val="75000"/>
                  </a:schemeClr>
                </a:solidFill>
              </a:rPr>
              <a:t>identifying who really did his/her best is difficult to recognize as it is a collaborative effort thus, less chance for recognition for promotion</a:t>
            </a:r>
            <a:br>
              <a:rPr lang="en-US" b="1" dirty="0">
                <a:solidFill>
                  <a:schemeClr val="accent6">
                    <a:lumMod val="75000"/>
                  </a:schemeClr>
                </a:solidFill>
              </a:rPr>
            </a:br>
            <a:endParaRPr lang="en-US" i="1" dirty="0">
              <a:solidFill>
                <a:schemeClr val="accent6">
                  <a:lumMod val="75000"/>
                </a:schemeClr>
              </a:solidFill>
              <a:effectLst/>
            </a:endParaRPr>
          </a:p>
          <a:p>
            <a:pPr marL="514350" indent="-514350">
              <a:buFont typeface="+mj-lt"/>
              <a:buAutoNum type="arabicPeriod"/>
            </a:pPr>
            <a:r>
              <a:rPr lang="en-US" b="1" dirty="0"/>
              <a:t>Conformity</a:t>
            </a:r>
            <a:r>
              <a:rPr lang="en-US" dirty="0"/>
              <a:t>: </a:t>
            </a:r>
            <a:r>
              <a:rPr lang="en-US" dirty="0">
                <a:solidFill>
                  <a:schemeClr val="accent6">
                    <a:lumMod val="75000"/>
                  </a:schemeClr>
                </a:solidFill>
              </a:rPr>
              <a:t>there is a strong tendency for individuals in a group to want to conform to the consensus. This can be due to a variety of reasons, including the need to feel valued or respected. </a:t>
            </a:r>
            <a:endParaRPr lang="en-US" i="1" dirty="0">
              <a:solidFill>
                <a:schemeClr val="accent6">
                  <a:lumMod val="75000"/>
                </a:schemeClr>
              </a:solidFill>
              <a:effectLst/>
            </a:endParaRPr>
          </a:p>
          <a:p>
            <a:endParaRPr lang="en-US" dirty="0">
              <a:solidFill>
                <a:schemeClr val="accent6">
                  <a:lumMod val="75000"/>
                </a:schemeClr>
              </a:solidFill>
            </a:endParaRPr>
          </a:p>
        </p:txBody>
      </p:sp>
      <p:sp>
        <p:nvSpPr>
          <p:cNvPr id="5" name="Slide Number Placeholder 4"/>
          <p:cNvSpPr>
            <a:spLocks noGrp="1"/>
          </p:cNvSpPr>
          <p:nvPr>
            <p:ph type="sldNum" sz="quarter" idx="12"/>
          </p:nvPr>
        </p:nvSpPr>
        <p:spPr/>
        <p:txBody>
          <a:bodyPr/>
          <a:lstStyle/>
          <a:p>
            <a:fld id="{ADA7478D-009C-45E0-9539-59336C0CB2CA}" type="slidenum">
              <a:rPr lang="en-US" smtClean="0"/>
              <a:pPr/>
              <a:t>27</a:t>
            </a:fld>
            <a:endParaRPr lang="en-US"/>
          </a:p>
        </p:txBody>
      </p:sp>
      <p:sp>
        <p:nvSpPr>
          <p:cNvPr id="6" name="Footer Placeholder 5">
            <a:extLst>
              <a:ext uri="{FF2B5EF4-FFF2-40B4-BE49-F238E27FC236}">
                <a16:creationId xmlns:a16="http://schemas.microsoft.com/office/drawing/2014/main" id="{D039C912-2531-7BC4-7E2E-E4E2A7461B5A}"/>
              </a:ext>
            </a:extLst>
          </p:cNvPr>
          <p:cNvSpPr>
            <a:spLocks noGrp="1"/>
          </p:cNvSpPr>
          <p:nvPr>
            <p:ph type="ftr" sz="quarter" idx="11"/>
          </p:nvPr>
        </p:nvSpPr>
        <p:spPr/>
        <p:txBody>
          <a:bodyPr/>
          <a:lstStyle/>
          <a:p>
            <a:r>
              <a:rPr lang="en-US"/>
              <a:t>Lecture 6 - Team Decision</a:t>
            </a:r>
            <a:endParaRPr lang="en-US" dirty="0"/>
          </a:p>
        </p:txBody>
      </p:sp>
      <p:sp>
        <p:nvSpPr>
          <p:cNvPr id="7" name="Date Placeholder 6">
            <a:extLst>
              <a:ext uri="{FF2B5EF4-FFF2-40B4-BE49-F238E27FC236}">
                <a16:creationId xmlns:a16="http://schemas.microsoft.com/office/drawing/2014/main" id="{E88BDE0B-D38F-A353-4984-32A6557289DF}"/>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1348219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757" y="1145524"/>
            <a:ext cx="9246307" cy="5301659"/>
          </a:xfrm>
          <a:prstGeom prst="rect">
            <a:avLst/>
          </a:prstGeom>
        </p:spPr>
      </p:pic>
      <p:sp>
        <p:nvSpPr>
          <p:cNvPr id="5" name="Title 1">
            <a:extLst>
              <a:ext uri="{FF2B5EF4-FFF2-40B4-BE49-F238E27FC236}">
                <a16:creationId xmlns:a16="http://schemas.microsoft.com/office/drawing/2014/main" id="{99545F40-BAD1-447D-87FE-2A03AC10D7C7}"/>
              </a:ext>
            </a:extLst>
          </p:cNvPr>
          <p:cNvSpPr txBox="1">
            <a:spLocks/>
          </p:cNvSpPr>
          <p:nvPr/>
        </p:nvSpPr>
        <p:spPr>
          <a:xfrm>
            <a:off x="721197" y="218245"/>
            <a:ext cx="11333426" cy="927279"/>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Decision Making and Information Systems</a:t>
            </a:r>
          </a:p>
        </p:txBody>
      </p:sp>
    </p:spTree>
    <p:extLst>
      <p:ext uri="{BB962C8B-B14F-4D97-AF65-F5344CB8AC3E}">
        <p14:creationId xmlns:p14="http://schemas.microsoft.com/office/powerpoint/2010/main" val="2169479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3" name="Footer Placeholder 2"/>
          <p:cNvSpPr>
            <a:spLocks noGrp="1"/>
          </p:cNvSpPr>
          <p:nvPr>
            <p:ph type="ftr" sz="quarter" idx="11"/>
          </p:nvPr>
        </p:nvSpPr>
        <p:spPr/>
        <p:txBody>
          <a:bodyPr/>
          <a:lstStyle/>
          <a:p>
            <a:pPr>
              <a:defRPr/>
            </a:pPr>
            <a:r>
              <a:rPr lang="en-US"/>
              <a:t>Lecture 6 - Team Decision</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29</a:t>
            </a:fld>
            <a:endParaRPr lang="en-US" dirty="0"/>
          </a:p>
        </p:txBody>
      </p:sp>
      <p:sp>
        <p:nvSpPr>
          <p:cNvPr id="5" name="Date Placeholder 4">
            <a:extLst>
              <a:ext uri="{FF2B5EF4-FFF2-40B4-BE49-F238E27FC236}">
                <a16:creationId xmlns:a16="http://schemas.microsoft.com/office/drawing/2014/main" id="{BD9D0B2D-3C1F-E157-AB88-912551204770}"/>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a:t>
            </a:r>
            <a:br>
              <a:rPr lang="en-US" dirty="0"/>
            </a:br>
            <a:br>
              <a:rPr lang="en-US" dirty="0"/>
            </a:br>
            <a:r>
              <a:rPr lang="en-US" dirty="0"/>
              <a:t>https://forms.office.com/r/D63N1MWZjJ</a:t>
            </a:r>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Times New Roman" pitchFamily="18" charset="0"/>
                <a:ea typeface="+mn-ea"/>
                <a:cs typeface="Arial" charset="0"/>
              </a:rPr>
              <a:t>Lecture 7 - Team Diversity</a:t>
            </a:r>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5CEABB6-07DC-46E8-9B57-56EC44A396E5}" type="slidenum">
              <a:rPr kumimoji="0" lang="en-US" sz="1000" b="0" i="0" u="none" strike="noStrike" kern="1200" cap="none" spc="0" normalizeH="0" baseline="0" noProof="0" smtClean="0">
                <a:ln>
                  <a:noFill/>
                </a:ln>
                <a:solidFill>
                  <a:prstClr val="black">
                    <a:lumMod val="50000"/>
                    <a:lumOff val="50000"/>
                  </a:prstClr>
                </a:solidFill>
                <a:effectLst/>
                <a:uLnTx/>
                <a:uFillTx/>
                <a:latin typeface="Times New Roman" pitchFamily="18"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000" b="0" i="0" u="none" strike="noStrike" kern="1200" cap="none" spc="0" normalizeH="0" baseline="0" noProof="0" dirty="0">
              <a:ln>
                <a:noFill/>
              </a:ln>
              <a:solidFill>
                <a:prstClr val="black">
                  <a:lumMod val="50000"/>
                  <a:lumOff val="50000"/>
                </a:prstClr>
              </a:solidFill>
              <a:effectLst/>
              <a:uLnTx/>
              <a:uFillTx/>
              <a:latin typeface="Times New Roman" pitchFamily="18" charset="0"/>
              <a:ea typeface="+mn-ea"/>
              <a:cs typeface="Arial" charset="0"/>
            </a:endParaRPr>
          </a:p>
        </p:txBody>
      </p:sp>
      <p:sp>
        <p:nvSpPr>
          <p:cNvPr id="2" name="Date Placeholder 1">
            <a:extLst>
              <a:ext uri="{FF2B5EF4-FFF2-40B4-BE49-F238E27FC236}">
                <a16:creationId xmlns:a16="http://schemas.microsoft.com/office/drawing/2014/main" id="{443ED54B-EC64-2EE6-308C-13EB673CB7E2}"/>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lumMod val="75000"/>
                  </a:prstClr>
                </a:solidFill>
                <a:effectLst/>
                <a:uLnTx/>
                <a:uFillTx/>
                <a:latin typeface="Times New Roman" pitchFamily="18" charset="0"/>
                <a:ea typeface="+mn-ea"/>
                <a:cs typeface="Arial" charset="0"/>
              </a:rPr>
              <a:t>IT2090</a:t>
            </a:r>
            <a:endParaRPr kumimoji="0" lang="en-US" sz="1000" b="0" i="0" u="none" strike="noStrike" kern="1200" cap="none" spc="0" normalizeH="0" baseline="0" noProof="0" dirty="0">
              <a:ln>
                <a:noFill/>
              </a:ln>
              <a:solidFill>
                <a:prstClr val="white">
                  <a:lumMod val="75000"/>
                </a:prstClr>
              </a:solidFill>
              <a:effectLst/>
              <a:uLnTx/>
              <a:uFillTx/>
              <a:latin typeface="Times New Roman" pitchFamily="18" charset="0"/>
              <a:ea typeface="+mn-ea"/>
              <a:cs typeface="Arial" charset="0"/>
            </a:endParaRPr>
          </a:p>
        </p:txBody>
      </p:sp>
      <p:pic>
        <p:nvPicPr>
          <p:cNvPr id="5" name="Picture 4">
            <a:extLst>
              <a:ext uri="{FF2B5EF4-FFF2-40B4-BE49-F238E27FC236}">
                <a16:creationId xmlns:a16="http://schemas.microsoft.com/office/drawing/2014/main" id="{E5198288-E8B6-3DF9-D08B-0300A147D082}"/>
              </a:ext>
            </a:extLst>
          </p:cNvPr>
          <p:cNvPicPr>
            <a:picLocks noChangeAspect="1"/>
          </p:cNvPicPr>
          <p:nvPr/>
        </p:nvPicPr>
        <p:blipFill>
          <a:blip r:embed="rId2"/>
          <a:stretch>
            <a:fillRect/>
          </a:stretch>
        </p:blipFill>
        <p:spPr>
          <a:xfrm>
            <a:off x="5791200" y="762000"/>
            <a:ext cx="5334000" cy="5334000"/>
          </a:xfrm>
          <a:prstGeom prst="rect">
            <a:avLst/>
          </a:prstGeom>
        </p:spPr>
      </p:pic>
    </p:spTree>
    <p:extLst>
      <p:ext uri="{BB962C8B-B14F-4D97-AF65-F5344CB8AC3E}">
        <p14:creationId xmlns:p14="http://schemas.microsoft.com/office/powerpoint/2010/main" val="3970208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7" y="1815484"/>
            <a:ext cx="8361229" cy="1086237"/>
          </a:xfrm>
        </p:spPr>
        <p:txBody>
          <a:bodyPr/>
          <a:lstStyle/>
          <a:p>
            <a:r>
              <a:rPr lang="en-US" dirty="0"/>
              <a:t>Decision making</a:t>
            </a:r>
          </a:p>
        </p:txBody>
      </p:sp>
      <p:sp>
        <p:nvSpPr>
          <p:cNvPr id="7" name="Footer Placeholder 6">
            <a:extLst>
              <a:ext uri="{FF2B5EF4-FFF2-40B4-BE49-F238E27FC236}">
                <a16:creationId xmlns:a16="http://schemas.microsoft.com/office/drawing/2014/main" id="{A2DE416A-E3C9-C45D-F59E-709A901D4919}"/>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5C33CBE1-6E68-97C2-4A45-1113A0134C80}"/>
              </a:ext>
            </a:extLst>
          </p:cNvPr>
          <p:cNvSpPr>
            <a:spLocks noGrp="1"/>
          </p:cNvSpPr>
          <p:nvPr>
            <p:ph type="sldNum" sz="quarter" idx="12"/>
          </p:nvPr>
        </p:nvSpPr>
        <p:spPr/>
        <p:txBody>
          <a:bodyPr/>
          <a:lstStyle/>
          <a:p>
            <a:fld id="{69E57DC2-970A-4B3E-BB1C-7A09969E49DF}" type="slidenum">
              <a:rPr lang="en-US" smtClean="0"/>
              <a:pPr/>
              <a:t>4</a:t>
            </a:fld>
            <a:endParaRPr lang="en-US" dirty="0"/>
          </a:p>
        </p:txBody>
      </p:sp>
      <p:sp>
        <p:nvSpPr>
          <p:cNvPr id="9" name="Date Placeholder 8">
            <a:extLst>
              <a:ext uri="{FF2B5EF4-FFF2-40B4-BE49-F238E27FC236}">
                <a16:creationId xmlns:a16="http://schemas.microsoft.com/office/drawing/2014/main" id="{167DD7DE-7A56-F96F-2D8E-6573E05C4233}"/>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430898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9DD1-7354-45A0-81C2-3B6FD6E228E3}"/>
              </a:ext>
            </a:extLst>
          </p:cNvPr>
          <p:cNvSpPr>
            <a:spLocks noGrp="1"/>
          </p:cNvSpPr>
          <p:nvPr>
            <p:ph type="title"/>
          </p:nvPr>
        </p:nvSpPr>
        <p:spPr>
          <a:xfrm>
            <a:off x="694234" y="404614"/>
            <a:ext cx="11333426" cy="927279"/>
          </a:xfrm>
        </p:spPr>
        <p:txBody>
          <a:bodyPr/>
          <a:lstStyle/>
          <a:p>
            <a:r>
              <a:rPr lang="en-US" dirty="0"/>
              <a:t>Aim of the Lecture</a:t>
            </a:r>
          </a:p>
        </p:txBody>
      </p:sp>
      <p:sp>
        <p:nvSpPr>
          <p:cNvPr id="3" name="Content Placeholder 2">
            <a:extLst>
              <a:ext uri="{FF2B5EF4-FFF2-40B4-BE49-F238E27FC236}">
                <a16:creationId xmlns:a16="http://schemas.microsoft.com/office/drawing/2014/main" id="{AA4798BC-3D66-4ADD-B918-4FAE2FC82BEB}"/>
              </a:ext>
            </a:extLst>
          </p:cNvPr>
          <p:cNvSpPr>
            <a:spLocks noGrp="1"/>
          </p:cNvSpPr>
          <p:nvPr>
            <p:ph idx="1"/>
          </p:nvPr>
        </p:nvSpPr>
        <p:spPr>
          <a:xfrm>
            <a:off x="721197" y="1905000"/>
            <a:ext cx="11333427" cy="3733800"/>
          </a:xfrm>
        </p:spPr>
        <p:txBody>
          <a:bodyPr/>
          <a:lstStyle/>
          <a:p>
            <a:pPr marL="0" indent="0">
              <a:buNone/>
            </a:pPr>
            <a:r>
              <a:rPr lang="en-US" sz="3200" dirty="0"/>
              <a:t>What is the aim?</a:t>
            </a:r>
          </a:p>
          <a:p>
            <a:pPr lvl="1"/>
            <a:r>
              <a:rPr lang="en-US" sz="2800" dirty="0"/>
              <a:t>Aim of the lecture is </a:t>
            </a:r>
          </a:p>
          <a:p>
            <a:pPr lvl="2"/>
            <a:r>
              <a:rPr lang="en-US" sz="2600" dirty="0"/>
              <a:t>to </a:t>
            </a:r>
            <a:r>
              <a:rPr lang="en-US" sz="2600" dirty="0">
                <a:solidFill>
                  <a:srgbClr val="FF0000"/>
                </a:solidFill>
              </a:rPr>
              <a:t>provide</a:t>
            </a:r>
            <a:r>
              <a:rPr lang="en-US" sz="2600" dirty="0"/>
              <a:t> teams with </a:t>
            </a:r>
          </a:p>
          <a:p>
            <a:pPr lvl="3"/>
            <a:r>
              <a:rPr lang="en-US" sz="2600" dirty="0"/>
              <a:t>theoretical </a:t>
            </a:r>
            <a:r>
              <a:rPr lang="en-US" sz="2600" dirty="0">
                <a:solidFill>
                  <a:srgbClr val="FF0000"/>
                </a:solidFill>
              </a:rPr>
              <a:t>frameworks</a:t>
            </a:r>
            <a:r>
              <a:rPr lang="en-US" sz="2600" dirty="0"/>
              <a:t>, </a:t>
            </a:r>
          </a:p>
          <a:p>
            <a:pPr lvl="3"/>
            <a:r>
              <a:rPr lang="en-US" sz="2600" dirty="0">
                <a:solidFill>
                  <a:srgbClr val="FF0000"/>
                </a:solidFill>
              </a:rPr>
              <a:t>strategies</a:t>
            </a:r>
            <a:r>
              <a:rPr lang="en-US" sz="2600" dirty="0"/>
              <a:t> and </a:t>
            </a:r>
          </a:p>
          <a:p>
            <a:pPr lvl="3"/>
            <a:r>
              <a:rPr lang="en-US" sz="2600" dirty="0">
                <a:solidFill>
                  <a:srgbClr val="FF0000"/>
                </a:solidFill>
              </a:rPr>
              <a:t>tools</a:t>
            </a:r>
            <a:r>
              <a:rPr lang="en-US" sz="2600" dirty="0"/>
              <a:t> </a:t>
            </a:r>
          </a:p>
          <a:p>
            <a:pPr marL="987552" lvl="2" indent="0">
              <a:buNone/>
            </a:pPr>
            <a:r>
              <a:rPr lang="en-US" sz="2600" dirty="0"/>
              <a:t>that they can be used </a:t>
            </a:r>
            <a:r>
              <a:rPr lang="en-US" sz="2600" dirty="0">
                <a:solidFill>
                  <a:srgbClr val="FF0000"/>
                </a:solidFill>
              </a:rPr>
              <a:t>when</a:t>
            </a:r>
            <a:r>
              <a:rPr lang="en-US" sz="2600" dirty="0"/>
              <a:t> they are making </a:t>
            </a:r>
            <a:r>
              <a:rPr lang="en-US" sz="2600" dirty="0">
                <a:solidFill>
                  <a:srgbClr val="FF0000"/>
                </a:solidFill>
              </a:rPr>
              <a:t>decisions.</a:t>
            </a:r>
            <a:endParaRPr lang="en-US" sz="2600" dirty="0">
              <a:solidFill>
                <a:srgbClr val="FF0000"/>
              </a:solidFill>
              <a:effectLst/>
            </a:endParaRPr>
          </a:p>
          <a:p>
            <a:endParaRPr lang="en-US" dirty="0"/>
          </a:p>
        </p:txBody>
      </p:sp>
      <p:sp>
        <p:nvSpPr>
          <p:cNvPr id="4" name="Footer Placeholder 3">
            <a:extLst>
              <a:ext uri="{FF2B5EF4-FFF2-40B4-BE49-F238E27FC236}">
                <a16:creationId xmlns:a16="http://schemas.microsoft.com/office/drawing/2014/main" id="{DB214841-6A84-EB0D-BAD2-AB89B042E838}"/>
              </a:ext>
            </a:extLst>
          </p:cNvPr>
          <p:cNvSpPr>
            <a:spLocks noGrp="1"/>
          </p:cNvSpPr>
          <p:nvPr>
            <p:ph type="ftr" sz="quarter" idx="11"/>
          </p:nvPr>
        </p:nvSpPr>
        <p:spPr/>
        <p:txBody>
          <a:bodyPr/>
          <a:lstStyle/>
          <a:p>
            <a:r>
              <a:rPr lang="en-US"/>
              <a:t>Lecture 6 - Team Decision</a:t>
            </a:r>
            <a:endParaRPr lang="en-US" dirty="0"/>
          </a:p>
        </p:txBody>
      </p:sp>
      <p:sp>
        <p:nvSpPr>
          <p:cNvPr id="5" name="Slide Number Placeholder 4">
            <a:extLst>
              <a:ext uri="{FF2B5EF4-FFF2-40B4-BE49-F238E27FC236}">
                <a16:creationId xmlns:a16="http://schemas.microsoft.com/office/drawing/2014/main" id="{90661936-1982-54A4-B1F6-C797BB04BD1D}"/>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6" name="Date Placeholder 5">
            <a:extLst>
              <a:ext uri="{FF2B5EF4-FFF2-40B4-BE49-F238E27FC236}">
                <a16:creationId xmlns:a16="http://schemas.microsoft.com/office/drawing/2014/main" id="{FA4C586A-817E-47CD-E181-C092505B2E70}"/>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799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a:t>
            </a:r>
          </a:p>
        </p:txBody>
      </p:sp>
      <p:sp>
        <p:nvSpPr>
          <p:cNvPr id="3" name="Content Placeholder 2"/>
          <p:cNvSpPr>
            <a:spLocks noGrp="1"/>
          </p:cNvSpPr>
          <p:nvPr>
            <p:ph idx="1"/>
          </p:nvPr>
        </p:nvSpPr>
        <p:spPr/>
        <p:txBody>
          <a:bodyPr>
            <a:normAutofit/>
          </a:bodyPr>
          <a:lstStyle/>
          <a:p>
            <a:r>
              <a:rPr lang="en-US" sz="3200" dirty="0"/>
              <a:t>Decision – </a:t>
            </a:r>
          </a:p>
          <a:p>
            <a:pPr marL="0" indent="0">
              <a:buNone/>
            </a:pPr>
            <a:r>
              <a:rPr lang="en-US" sz="3200" dirty="0"/>
              <a:t>	"the act of making up your </a:t>
            </a:r>
            <a:r>
              <a:rPr lang="en-US" sz="3200" dirty="0">
                <a:solidFill>
                  <a:srgbClr val="FF0000"/>
                </a:solidFill>
              </a:rPr>
              <a:t>mind</a:t>
            </a:r>
            <a:r>
              <a:rPr lang="en-US" sz="3200" dirty="0"/>
              <a:t> about something, or a 	position or opinion or judgment reached after 	consideration"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366" y="3511444"/>
            <a:ext cx="5681267" cy="2844906"/>
          </a:xfrm>
          <a:prstGeom prst="rect">
            <a:avLst/>
          </a:prstGeom>
        </p:spPr>
      </p:pic>
      <p:sp>
        <p:nvSpPr>
          <p:cNvPr id="4" name="Footer Placeholder 3">
            <a:extLst>
              <a:ext uri="{FF2B5EF4-FFF2-40B4-BE49-F238E27FC236}">
                <a16:creationId xmlns:a16="http://schemas.microsoft.com/office/drawing/2014/main" id="{43BCAC6E-FA26-1391-48CD-11043E8381E8}"/>
              </a:ext>
            </a:extLst>
          </p:cNvPr>
          <p:cNvSpPr>
            <a:spLocks noGrp="1"/>
          </p:cNvSpPr>
          <p:nvPr>
            <p:ph type="ftr" sz="quarter" idx="11"/>
          </p:nvPr>
        </p:nvSpPr>
        <p:spPr/>
        <p:txBody>
          <a:bodyPr/>
          <a:lstStyle/>
          <a:p>
            <a:r>
              <a:rPr lang="en-US"/>
              <a:t>Lecture 6 - Team Decision</a:t>
            </a:r>
            <a:endParaRPr lang="en-US" dirty="0"/>
          </a:p>
        </p:txBody>
      </p:sp>
      <p:sp>
        <p:nvSpPr>
          <p:cNvPr id="6" name="Slide Number Placeholder 5">
            <a:extLst>
              <a:ext uri="{FF2B5EF4-FFF2-40B4-BE49-F238E27FC236}">
                <a16:creationId xmlns:a16="http://schemas.microsoft.com/office/drawing/2014/main" id="{76B209F7-DD32-2614-E69B-EA024C0D1E1B}"/>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8" name="Date Placeholder 7">
            <a:extLst>
              <a:ext uri="{FF2B5EF4-FFF2-40B4-BE49-F238E27FC236}">
                <a16:creationId xmlns:a16="http://schemas.microsoft.com/office/drawing/2014/main" id="{12F2D5E9-5784-F082-F674-F6F124D9E79B}"/>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2313822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102" y="358023"/>
            <a:ext cx="10515600" cy="640080"/>
          </a:xfrm>
        </p:spPr>
        <p:txBody>
          <a:bodyPr/>
          <a:lstStyle/>
          <a:p>
            <a:r>
              <a:rPr lang="en-US" dirty="0"/>
              <a:t>Decision Making</a:t>
            </a:r>
          </a:p>
        </p:txBody>
      </p:sp>
      <p:sp>
        <p:nvSpPr>
          <p:cNvPr id="3" name="Content Placeholder 2"/>
          <p:cNvSpPr>
            <a:spLocks noGrp="1"/>
          </p:cNvSpPr>
          <p:nvPr>
            <p:ph idx="1"/>
          </p:nvPr>
        </p:nvSpPr>
        <p:spPr>
          <a:xfrm>
            <a:off x="609601" y="1107665"/>
            <a:ext cx="11125199" cy="5064535"/>
          </a:xfrm>
        </p:spPr>
        <p:txBody>
          <a:bodyPr>
            <a:normAutofit lnSpcReduction="10000"/>
          </a:bodyPr>
          <a:lstStyle/>
          <a:p>
            <a:r>
              <a:rPr lang="en-US" sz="2800" dirty="0"/>
              <a:t>The cognitive process of reaching a decision. </a:t>
            </a:r>
          </a:p>
          <a:p>
            <a:r>
              <a:rPr lang="en-US" sz="2800" dirty="0">
                <a:solidFill>
                  <a:srgbClr val="0070C0"/>
                </a:solidFill>
              </a:rPr>
              <a:t>A position or opinion or judgment reached after consideration </a:t>
            </a:r>
          </a:p>
          <a:p>
            <a:r>
              <a:rPr lang="en-US" sz="2800" dirty="0"/>
              <a:t>Choosing between alternative courses of action using cognitive processes - memory, thinking, evaluation, etc. </a:t>
            </a:r>
          </a:p>
          <a:p>
            <a:r>
              <a:rPr lang="en-US" sz="2800" dirty="0">
                <a:solidFill>
                  <a:srgbClr val="0070C0"/>
                </a:solidFill>
              </a:rPr>
              <a:t>The Process of mapping the likely consequences of decisions, working out the importance of individual factors, and choosing the best course of action to take</a:t>
            </a:r>
          </a:p>
          <a:p>
            <a:pPr marL="0" indent="0">
              <a:buNone/>
            </a:pPr>
            <a:endParaRPr lang="en-US" dirty="0"/>
          </a:p>
          <a:p>
            <a:pPr marL="0" indent="0">
              <a:buNone/>
            </a:pPr>
            <a:r>
              <a:rPr lang="en-US" sz="3200" dirty="0"/>
              <a:t>In a Team ; </a:t>
            </a:r>
            <a:r>
              <a:rPr lang="en-US" dirty="0"/>
              <a:t>   </a:t>
            </a:r>
          </a:p>
          <a:p>
            <a:pPr lvl="1"/>
            <a:r>
              <a:rPr lang="en-US" sz="3200" dirty="0">
                <a:solidFill>
                  <a:srgbClr val="7030A0"/>
                </a:solidFill>
              </a:rPr>
              <a:t>Process through which team selecting alternatives which are important for </a:t>
            </a:r>
            <a:r>
              <a:rPr lang="en-US" sz="3200" b="1" dirty="0">
                <a:solidFill>
                  <a:srgbClr val="FF0000"/>
                </a:solidFill>
              </a:rPr>
              <a:t>Team Performance</a:t>
            </a:r>
          </a:p>
          <a:p>
            <a:endParaRPr lang="en-US" sz="3200" dirty="0">
              <a:solidFill>
                <a:srgbClr val="0070C0"/>
              </a:solidFill>
            </a:endParaRPr>
          </a:p>
          <a:p>
            <a:endParaRPr lang="en-US" dirty="0">
              <a:solidFill>
                <a:srgbClr val="0070C0"/>
              </a:solidFill>
            </a:endParaRPr>
          </a:p>
        </p:txBody>
      </p:sp>
      <p:sp>
        <p:nvSpPr>
          <p:cNvPr id="7" name="Footer Placeholder 6">
            <a:extLst>
              <a:ext uri="{FF2B5EF4-FFF2-40B4-BE49-F238E27FC236}">
                <a16:creationId xmlns:a16="http://schemas.microsoft.com/office/drawing/2014/main" id="{84F27A33-9029-BE19-838A-11900CC1372A}"/>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CCBC689B-0DA4-598B-50A7-9568E3A9FD24}"/>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9" name="Date Placeholder 8">
            <a:extLst>
              <a:ext uri="{FF2B5EF4-FFF2-40B4-BE49-F238E27FC236}">
                <a16:creationId xmlns:a16="http://schemas.microsoft.com/office/drawing/2014/main" id="{D419235F-C35D-DB2C-D645-B1B42B7E8775}"/>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2608334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Decision Making</a:t>
            </a:r>
          </a:p>
        </p:txBody>
      </p:sp>
      <p:sp>
        <p:nvSpPr>
          <p:cNvPr id="3" name="Content Placeholder 2"/>
          <p:cNvSpPr>
            <a:spLocks noGrp="1"/>
          </p:cNvSpPr>
          <p:nvPr>
            <p:ph idx="1"/>
          </p:nvPr>
        </p:nvSpPr>
        <p:spPr>
          <a:xfrm>
            <a:off x="838201" y="1676400"/>
            <a:ext cx="10287000" cy="2385812"/>
          </a:xfrm>
        </p:spPr>
        <p:txBody>
          <a:bodyPr>
            <a:normAutofit lnSpcReduction="10000"/>
          </a:bodyPr>
          <a:lstStyle/>
          <a:p>
            <a:pPr marL="0" indent="0">
              <a:buNone/>
            </a:pPr>
            <a:r>
              <a:rPr lang="en-US" sz="3200" dirty="0"/>
              <a:t>Why we need to learn this?</a:t>
            </a:r>
          </a:p>
          <a:p>
            <a:pPr marL="0" indent="0">
              <a:buNone/>
            </a:pPr>
            <a:endParaRPr lang="en-US" sz="3200" dirty="0">
              <a:effectLst/>
            </a:endParaRPr>
          </a:p>
          <a:p>
            <a:pPr lvl="1"/>
            <a:r>
              <a:rPr lang="en-US" sz="2800" dirty="0"/>
              <a:t>To make informed choices in team decision making processes </a:t>
            </a:r>
          </a:p>
          <a:p>
            <a:pPr lvl="1"/>
            <a:r>
              <a:rPr lang="en-US" sz="2800" dirty="0"/>
              <a:t>To get everyone involved in the decision-making process</a:t>
            </a:r>
          </a:p>
          <a:p>
            <a:pPr lvl="1"/>
            <a:r>
              <a:rPr lang="en-US" sz="2800" dirty="0">
                <a:effectLst/>
              </a:rPr>
              <a:t>To justify your decisions to different audiences</a:t>
            </a:r>
          </a:p>
          <a:p>
            <a:pPr lvl="1"/>
            <a:endParaRPr lang="en-US" sz="2800" dirty="0">
              <a:effectLst/>
            </a:endParaRPr>
          </a:p>
          <a:p>
            <a:endParaRPr lang="en-US" sz="2800" dirty="0"/>
          </a:p>
        </p:txBody>
      </p:sp>
      <p:sp>
        <p:nvSpPr>
          <p:cNvPr id="5" name="Slide Number Placeholder 4"/>
          <p:cNvSpPr>
            <a:spLocks noGrp="1"/>
          </p:cNvSpPr>
          <p:nvPr>
            <p:ph type="sldNum" sz="quarter" idx="12"/>
          </p:nvPr>
        </p:nvSpPr>
        <p:spPr/>
        <p:txBody>
          <a:bodyPr/>
          <a:lstStyle/>
          <a:p>
            <a:fld id="{ADA7478D-009C-45E0-9539-59336C0CB2CA}" type="slidenum">
              <a:rPr lang="en-US" smtClean="0"/>
              <a:pPr/>
              <a:t>8</a:t>
            </a:fld>
            <a:endParaRPr lang="en-US"/>
          </a:p>
        </p:txBody>
      </p:sp>
      <p:sp>
        <p:nvSpPr>
          <p:cNvPr id="8" name="Footer Placeholder 7">
            <a:extLst>
              <a:ext uri="{FF2B5EF4-FFF2-40B4-BE49-F238E27FC236}">
                <a16:creationId xmlns:a16="http://schemas.microsoft.com/office/drawing/2014/main" id="{0A7D7EA2-A50A-B66B-FB05-04C8DBB71B21}"/>
              </a:ext>
            </a:extLst>
          </p:cNvPr>
          <p:cNvSpPr>
            <a:spLocks noGrp="1"/>
          </p:cNvSpPr>
          <p:nvPr>
            <p:ph type="ftr" sz="quarter" idx="11"/>
          </p:nvPr>
        </p:nvSpPr>
        <p:spPr/>
        <p:txBody>
          <a:bodyPr/>
          <a:lstStyle/>
          <a:p>
            <a:r>
              <a:rPr lang="en-US"/>
              <a:t>Lecture 6 - Team Decision</a:t>
            </a:r>
            <a:endParaRPr lang="en-US" dirty="0"/>
          </a:p>
        </p:txBody>
      </p:sp>
      <p:sp>
        <p:nvSpPr>
          <p:cNvPr id="9" name="Date Placeholder 8">
            <a:extLst>
              <a:ext uri="{FF2B5EF4-FFF2-40B4-BE49-F238E27FC236}">
                <a16:creationId xmlns:a16="http://schemas.microsoft.com/office/drawing/2014/main" id="{2FD5C970-690B-54C9-6B2A-5FBC7B42E0A1}"/>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454629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98" y="198780"/>
            <a:ext cx="9191428" cy="1043188"/>
          </a:xfrm>
        </p:spPr>
        <p:txBody>
          <a:bodyPr>
            <a:normAutofit fontScale="90000"/>
          </a:bodyPr>
          <a:lstStyle/>
          <a:p>
            <a:r>
              <a:rPr lang="en-US" dirty="0"/>
              <a:t>Decision Making is a Logical and Systematic Process</a:t>
            </a:r>
          </a:p>
        </p:txBody>
      </p:sp>
      <p:sp>
        <p:nvSpPr>
          <p:cNvPr id="3" name="Content Placeholder 2"/>
          <p:cNvSpPr>
            <a:spLocks noGrp="1"/>
          </p:cNvSpPr>
          <p:nvPr>
            <p:ph idx="1"/>
          </p:nvPr>
        </p:nvSpPr>
        <p:spPr>
          <a:xfrm>
            <a:off x="721197" y="1351722"/>
            <a:ext cx="10632603" cy="5101664"/>
          </a:xfrm>
        </p:spPr>
        <p:txBody>
          <a:bodyPr>
            <a:normAutofit/>
          </a:bodyPr>
          <a:lstStyle/>
          <a:p>
            <a:pPr>
              <a:lnSpc>
                <a:spcPct val="150000"/>
              </a:lnSpc>
              <a:spcBef>
                <a:spcPts val="0"/>
              </a:spcBef>
              <a:spcAft>
                <a:spcPts val="0"/>
              </a:spcAft>
            </a:pPr>
            <a:r>
              <a:rPr lang="en-US" sz="2400" dirty="0"/>
              <a:t>Create a constructive environment - (Goal/Right People/Opinions)</a:t>
            </a:r>
          </a:p>
          <a:p>
            <a:pPr>
              <a:lnSpc>
                <a:spcPct val="150000"/>
              </a:lnSpc>
              <a:spcBef>
                <a:spcPts val="0"/>
              </a:spcBef>
              <a:spcAft>
                <a:spcPts val="0"/>
              </a:spcAft>
            </a:pPr>
            <a:r>
              <a:rPr lang="en-US" sz="2400" dirty="0">
                <a:solidFill>
                  <a:srgbClr val="0070C0"/>
                </a:solidFill>
              </a:rPr>
              <a:t>Generate good alternatives -  (Ideas/Different Perspectives/Organize Ideas) </a:t>
            </a:r>
          </a:p>
          <a:p>
            <a:pPr>
              <a:lnSpc>
                <a:spcPct val="150000"/>
              </a:lnSpc>
              <a:spcBef>
                <a:spcPts val="0"/>
              </a:spcBef>
              <a:spcAft>
                <a:spcPts val="0"/>
              </a:spcAft>
            </a:pPr>
            <a:r>
              <a:rPr lang="en-US" sz="2400" dirty="0"/>
              <a:t>Explore these alternatives - (Risks/Impacts/Validations) </a:t>
            </a:r>
          </a:p>
          <a:p>
            <a:pPr>
              <a:lnSpc>
                <a:spcPct val="150000"/>
              </a:lnSpc>
              <a:spcBef>
                <a:spcPts val="0"/>
              </a:spcBef>
              <a:spcAft>
                <a:spcPts val="0"/>
              </a:spcAft>
            </a:pPr>
            <a:r>
              <a:rPr lang="en-US" sz="2400" dirty="0">
                <a:solidFill>
                  <a:srgbClr val="0070C0"/>
                </a:solidFill>
              </a:rPr>
              <a:t>Choose the best alternative -  (Grid Analysis/Decision Trees) </a:t>
            </a:r>
          </a:p>
          <a:p>
            <a:pPr>
              <a:lnSpc>
                <a:spcPct val="150000"/>
              </a:lnSpc>
              <a:spcBef>
                <a:spcPts val="0"/>
              </a:spcBef>
              <a:spcAft>
                <a:spcPts val="0"/>
              </a:spcAft>
            </a:pPr>
            <a:r>
              <a:rPr lang="en-US" sz="2400" dirty="0"/>
              <a:t>Check your decision.</a:t>
            </a:r>
          </a:p>
          <a:p>
            <a:pPr>
              <a:lnSpc>
                <a:spcPct val="150000"/>
              </a:lnSpc>
              <a:spcBef>
                <a:spcPts val="0"/>
              </a:spcBef>
              <a:spcAft>
                <a:spcPts val="0"/>
              </a:spcAft>
            </a:pPr>
            <a:r>
              <a:rPr lang="en-US" sz="2400" dirty="0">
                <a:solidFill>
                  <a:srgbClr val="0070C0"/>
                </a:solidFill>
              </a:rPr>
              <a:t>Test assumptions &amp; Decisions with own Experience</a:t>
            </a:r>
          </a:p>
          <a:p>
            <a:pPr>
              <a:lnSpc>
                <a:spcPct val="150000"/>
              </a:lnSpc>
              <a:spcBef>
                <a:spcPts val="0"/>
              </a:spcBef>
              <a:spcAft>
                <a:spcPts val="0"/>
              </a:spcAft>
            </a:pPr>
            <a:r>
              <a:rPr lang="en-US" sz="2400" dirty="0"/>
              <a:t>Check for Common Decision Making Problems </a:t>
            </a:r>
          </a:p>
          <a:p>
            <a:pPr>
              <a:lnSpc>
                <a:spcPct val="150000"/>
              </a:lnSpc>
              <a:spcBef>
                <a:spcPts val="0"/>
              </a:spcBef>
              <a:spcAft>
                <a:spcPts val="0"/>
              </a:spcAft>
            </a:pPr>
            <a:r>
              <a:rPr lang="en-US" sz="2400" dirty="0">
                <a:solidFill>
                  <a:srgbClr val="0070C0"/>
                </a:solidFill>
              </a:rPr>
              <a:t>Check the Logical Structure of the Decision   </a:t>
            </a:r>
            <a:r>
              <a:rPr lang="en-US" sz="2400" dirty="0"/>
              <a:t>            </a:t>
            </a:r>
          </a:p>
          <a:p>
            <a:pPr>
              <a:lnSpc>
                <a:spcPct val="150000"/>
              </a:lnSpc>
              <a:spcBef>
                <a:spcPts val="0"/>
              </a:spcBef>
              <a:spcAft>
                <a:spcPts val="0"/>
              </a:spcAft>
            </a:pPr>
            <a:r>
              <a:rPr lang="en-US" sz="2400" dirty="0"/>
              <a:t>Communicate your decision, and take action</a:t>
            </a:r>
          </a:p>
        </p:txBody>
      </p:sp>
      <p:sp>
        <p:nvSpPr>
          <p:cNvPr id="7" name="Footer Placeholder 6">
            <a:extLst>
              <a:ext uri="{FF2B5EF4-FFF2-40B4-BE49-F238E27FC236}">
                <a16:creationId xmlns:a16="http://schemas.microsoft.com/office/drawing/2014/main" id="{68A27F25-980B-B8DA-19BD-7D0FCF947A7F}"/>
              </a:ext>
            </a:extLst>
          </p:cNvPr>
          <p:cNvSpPr>
            <a:spLocks noGrp="1"/>
          </p:cNvSpPr>
          <p:nvPr>
            <p:ph type="ftr" sz="quarter" idx="11"/>
          </p:nvPr>
        </p:nvSpPr>
        <p:spPr/>
        <p:txBody>
          <a:bodyPr/>
          <a:lstStyle/>
          <a:p>
            <a:r>
              <a:rPr lang="en-US"/>
              <a:t>Lecture 6 - Team Decision</a:t>
            </a:r>
            <a:endParaRPr lang="en-US" dirty="0"/>
          </a:p>
        </p:txBody>
      </p:sp>
      <p:sp>
        <p:nvSpPr>
          <p:cNvPr id="8" name="Slide Number Placeholder 7">
            <a:extLst>
              <a:ext uri="{FF2B5EF4-FFF2-40B4-BE49-F238E27FC236}">
                <a16:creationId xmlns:a16="http://schemas.microsoft.com/office/drawing/2014/main" id="{EFF53F82-5883-5921-D672-3060999C4796}"/>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9" name="Date Placeholder 8">
            <a:extLst>
              <a:ext uri="{FF2B5EF4-FFF2-40B4-BE49-F238E27FC236}">
                <a16:creationId xmlns:a16="http://schemas.microsoft.com/office/drawing/2014/main" id="{955F2348-B388-376D-A52B-DAD28B58FC3C}"/>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4275058210"/>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4.xml><?xml version="1.0" encoding="utf-8"?>
<a:theme xmlns:a="http://schemas.openxmlformats.org/drawingml/2006/main" name="3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10702</TotalTime>
  <Words>1556</Words>
  <Application>Microsoft Office PowerPoint</Application>
  <PresentationFormat>Widescreen</PresentationFormat>
  <Paragraphs>236</Paragraphs>
  <Slides>29</Slides>
  <Notes>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29</vt:i4>
      </vt:variant>
    </vt:vector>
  </HeadingPairs>
  <TitlesOfParts>
    <vt:vector size="40" baseType="lpstr">
      <vt:lpstr>Arial</vt:lpstr>
      <vt:lpstr>Bahnschrift SemiLight Condensed</vt:lpstr>
      <vt:lpstr>Franklin Gothic Book</vt:lpstr>
      <vt:lpstr>Quire Sans Pro Light</vt:lpstr>
      <vt:lpstr>Segoe Print</vt:lpstr>
      <vt:lpstr>Times New Roman</vt:lpstr>
      <vt:lpstr>Tisa Offc Serif Pro</vt:lpstr>
      <vt:lpstr>Office Theme</vt:lpstr>
      <vt:lpstr>1_Office Theme</vt:lpstr>
      <vt:lpstr>2_Office Theme</vt:lpstr>
      <vt:lpstr>3_Office Theme</vt:lpstr>
      <vt:lpstr> Team Decision  “Team decision-making strategies should therefore be used when you want to get participation and achieve consensus”  </vt:lpstr>
      <vt:lpstr>Attendance  https://forms.office.com/r/WhCHu4m3LC</vt:lpstr>
      <vt:lpstr>Attendance  https://forms.office.com/r/D63N1MWZjJ</vt:lpstr>
      <vt:lpstr>Decision making</vt:lpstr>
      <vt:lpstr>Aim of the Lecture</vt:lpstr>
      <vt:lpstr>Decision</vt:lpstr>
      <vt:lpstr>Decision Making</vt:lpstr>
      <vt:lpstr>Decision Making</vt:lpstr>
      <vt:lpstr>Decision Making is a Logical and Systematic Process</vt:lpstr>
      <vt:lpstr>Decision making</vt:lpstr>
      <vt:lpstr>Environments for Decision Making</vt:lpstr>
      <vt:lpstr>Features of a Thinking Environment</vt:lpstr>
      <vt:lpstr>Features of a Thinking Environment</vt:lpstr>
      <vt:lpstr>Methods for Decision Making</vt:lpstr>
      <vt:lpstr>Methods of Decision Making</vt:lpstr>
      <vt:lpstr>Methods of Decision Making</vt:lpstr>
      <vt:lpstr>Tools for Decision Making</vt:lpstr>
      <vt:lpstr>Tools to assist teams for Decision Making</vt:lpstr>
      <vt:lpstr>Tools to assist teams for Decision Making</vt:lpstr>
      <vt:lpstr>Tools to assist teams for Decision Making</vt:lpstr>
      <vt:lpstr>Tools to assist teams for Decision Making</vt:lpstr>
      <vt:lpstr>Tools to assist teams for Decision Making</vt:lpstr>
      <vt:lpstr>Tools to assist teams for Decision Making</vt:lpstr>
      <vt:lpstr>Tools to assist teams for Decision Making</vt:lpstr>
      <vt:lpstr>Important issues of Decisions</vt:lpstr>
      <vt:lpstr>DM in Project Teams (continue...)</vt:lpstr>
      <vt:lpstr>DM in Project Teams (continue...)</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607</cp:revision>
  <dcterms:created xsi:type="dcterms:W3CDTF">2003-11-26T17:06:38Z</dcterms:created>
  <dcterms:modified xsi:type="dcterms:W3CDTF">2024-04-09T11:25:40Z</dcterms:modified>
</cp:coreProperties>
</file>